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4" roundtripDataSignature="AMtx7mjTyvQlt0MQOwapmoF5snbjkBDh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1093537" y="-3354075"/>
            <a:ext cx="9920370" cy="10298803"/>
          </a:xfrm>
          <a:custGeom>
            <a:rect b="b" l="l" r="r" t="t"/>
            <a:pathLst>
              <a:path extrusionOk="0" h="10812392" w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-3407200" y="4432068"/>
            <a:ext cx="5764383" cy="5764383"/>
          </a:xfrm>
          <a:custGeom>
            <a:rect b="b" l="l" r="r" t="t"/>
            <a:pathLst>
              <a:path extrusionOk="0"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57078" y="7902203"/>
            <a:ext cx="5764383" cy="5764383"/>
          </a:xfrm>
          <a:custGeom>
            <a:rect b="b" l="l" r="r" t="t"/>
            <a:pathLst>
              <a:path extrusionOk="0"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7" name="Google Shape;87;p1"/>
          <p:cNvGrpSpPr/>
          <p:nvPr/>
        </p:nvGrpSpPr>
        <p:grpSpPr>
          <a:xfrm>
            <a:off x="9144000" y="2962881"/>
            <a:ext cx="8115300" cy="4353662"/>
            <a:chOff x="0" y="0"/>
            <a:chExt cx="10820400" cy="5804883"/>
          </a:xfrm>
        </p:grpSpPr>
        <p:sp>
          <p:nvSpPr>
            <p:cNvPr id="88" name="Google Shape;88;p1"/>
            <p:cNvSpPr txBox="1"/>
            <p:nvPr/>
          </p:nvSpPr>
          <p:spPr>
            <a:xfrm>
              <a:off x="0" y="0"/>
              <a:ext cx="10820400" cy="52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599">
                  <a:solidFill>
                    <a:srgbClr val="2A2E3A"/>
                  </a:solidFill>
                </a:rPr>
                <a:t>Churner</a:t>
              </a:r>
              <a:endParaRPr b="1" sz="11599">
                <a:solidFill>
                  <a:srgbClr val="2A2E3A"/>
                </a:solidFill>
              </a:endParaRPr>
            </a:p>
            <a:p>
              <a:pPr indent="0" lvl="0" marL="0" marR="0" rtl="0" algn="l">
                <a:lnSpc>
                  <a:spcPct val="12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599">
                  <a:solidFill>
                    <a:srgbClr val="2A2E3A"/>
                  </a:solidFill>
                </a:rPr>
                <a:t>Analysis</a:t>
              </a:r>
              <a:endParaRPr b="1" sz="11599">
                <a:solidFill>
                  <a:srgbClr val="2A2E3A"/>
                </a:solidFill>
              </a:endParaRPr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0" y="5107383"/>
              <a:ext cx="104991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399">
                  <a:solidFill>
                    <a:srgbClr val="2A2E3A"/>
                  </a:solidFill>
                </a:rPr>
                <a:t>Swan Teleco</a:t>
              </a:r>
              <a:endParaRPr b="1" sz="1600"/>
            </a:p>
          </p:txBody>
        </p:sp>
      </p:grpSp>
      <p:pic>
        <p:nvPicPr>
          <p:cNvPr id="90" name="Google Shape;90;p1" title="Data_Cygnets_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59989">
            <a:off x="1337963" y="-286398"/>
            <a:ext cx="5057353" cy="5057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/>
          <p:nvPr/>
        </p:nvSpPr>
        <p:spPr>
          <a:xfrm>
            <a:off x="1868321" y="1948705"/>
            <a:ext cx="2531565" cy="2531565"/>
          </a:xfrm>
          <a:custGeom>
            <a:rect b="b" l="l" r="r" t="t"/>
            <a:pathLst>
              <a:path extrusionOk="0" h="2531565" w="2531565">
                <a:moveTo>
                  <a:pt x="0" y="0"/>
                </a:moveTo>
                <a:lnTo>
                  <a:pt x="2531565" y="0"/>
                </a:lnTo>
                <a:lnTo>
                  <a:pt x="2531565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6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6" name="Google Shape;96;p8"/>
          <p:cNvGrpSpPr/>
          <p:nvPr/>
        </p:nvGrpSpPr>
        <p:grpSpPr>
          <a:xfrm>
            <a:off x="2214631" y="2295013"/>
            <a:ext cx="1838962" cy="1838962"/>
            <a:chOff x="47130" y="47130"/>
            <a:chExt cx="718541" cy="718541"/>
          </a:xfrm>
        </p:grpSpPr>
        <p:sp>
          <p:nvSpPr>
            <p:cNvPr id="97" name="Google Shape;97;p8"/>
            <p:cNvSpPr/>
            <p:nvPr/>
          </p:nvSpPr>
          <p:spPr>
            <a:xfrm>
              <a:off x="47130" y="47130"/>
              <a:ext cx="718541" cy="718541"/>
            </a:xfrm>
            <a:custGeom>
              <a:rect b="b" l="l" r="r" t="t"/>
              <a:pathLst>
                <a:path extrusionOk="0" h="718541" w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 txBox="1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999">
                  <a:solidFill>
                    <a:srgbClr val="FFFFFF"/>
                  </a:solidFill>
                </a:rPr>
                <a:t>CA, US</a:t>
              </a:r>
              <a:endParaRPr/>
            </a:p>
          </p:txBody>
        </p:sp>
      </p:grpSp>
      <p:sp>
        <p:nvSpPr>
          <p:cNvPr id="99" name="Google Shape;99;p8"/>
          <p:cNvSpPr txBox="1"/>
          <p:nvPr/>
        </p:nvSpPr>
        <p:spPr>
          <a:xfrm>
            <a:off x="1402189" y="392026"/>
            <a:ext cx="15483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99">
                <a:solidFill>
                  <a:srgbClr val="2A2E3A"/>
                </a:solidFill>
              </a:rPr>
              <a:t>Data and Deck </a:t>
            </a:r>
            <a:r>
              <a:rPr b="1" lang="en-US" sz="6999">
                <a:solidFill>
                  <a:srgbClr val="718BAB"/>
                </a:solidFill>
              </a:rPr>
              <a:t>Overview</a:t>
            </a:r>
            <a:endParaRPr/>
          </a:p>
        </p:txBody>
      </p:sp>
      <p:cxnSp>
        <p:nvCxnSpPr>
          <p:cNvPr id="100" name="Google Shape;100;p8"/>
          <p:cNvCxnSpPr/>
          <p:nvPr/>
        </p:nvCxnSpPr>
        <p:spPr>
          <a:xfrm>
            <a:off x="4399886" y="3195438"/>
            <a:ext cx="1587000" cy="38100"/>
          </a:xfrm>
          <a:prstGeom prst="straightConnector1">
            <a:avLst/>
          </a:prstGeom>
          <a:noFill/>
          <a:ln cap="flat" cmpd="sng" w="38100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8"/>
          <p:cNvSpPr txBox="1"/>
          <p:nvPr/>
        </p:nvSpPr>
        <p:spPr>
          <a:xfrm>
            <a:off x="1196650" y="4729297"/>
            <a:ext cx="38748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9">
                <a:solidFill>
                  <a:srgbClr val="2A2E3A"/>
                </a:solidFill>
              </a:rPr>
              <a:t>Data gathered from customers in California, United States of America</a:t>
            </a:r>
            <a:endParaRPr/>
          </a:p>
        </p:txBody>
      </p:sp>
      <p:sp>
        <p:nvSpPr>
          <p:cNvPr id="102" name="Google Shape;102;p8"/>
          <p:cNvSpPr txBox="1"/>
          <p:nvPr/>
        </p:nvSpPr>
        <p:spPr>
          <a:xfrm>
            <a:off x="5315214" y="4729297"/>
            <a:ext cx="38748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9">
                <a:solidFill>
                  <a:srgbClr val="2A2E3A"/>
                </a:solidFill>
              </a:rPr>
              <a:t>Data provided is single customer view over the last quarter</a:t>
            </a:r>
            <a:endParaRPr/>
          </a:p>
        </p:txBody>
      </p:sp>
      <p:sp>
        <p:nvSpPr>
          <p:cNvPr id="103" name="Google Shape;103;p8"/>
          <p:cNvSpPr/>
          <p:nvPr/>
        </p:nvSpPr>
        <p:spPr>
          <a:xfrm>
            <a:off x="5986885" y="1948705"/>
            <a:ext cx="2531565" cy="2531565"/>
          </a:xfrm>
          <a:custGeom>
            <a:rect b="b" l="l" r="r" t="t"/>
            <a:pathLst>
              <a:path extrusionOk="0" h="2531565" w="2531565">
                <a:moveTo>
                  <a:pt x="0" y="0"/>
                </a:moveTo>
                <a:lnTo>
                  <a:pt x="2531566" y="0"/>
                </a:lnTo>
                <a:lnTo>
                  <a:pt x="2531566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6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4" name="Google Shape;104;p8"/>
          <p:cNvGrpSpPr/>
          <p:nvPr/>
        </p:nvGrpSpPr>
        <p:grpSpPr>
          <a:xfrm>
            <a:off x="6333195" y="2295013"/>
            <a:ext cx="1838962" cy="1838962"/>
            <a:chOff x="47130" y="47130"/>
            <a:chExt cx="718541" cy="718541"/>
          </a:xfrm>
        </p:grpSpPr>
        <p:sp>
          <p:nvSpPr>
            <p:cNvPr id="105" name="Google Shape;105;p8"/>
            <p:cNvSpPr/>
            <p:nvPr/>
          </p:nvSpPr>
          <p:spPr>
            <a:xfrm>
              <a:off x="47130" y="47130"/>
              <a:ext cx="718541" cy="718541"/>
            </a:xfrm>
            <a:custGeom>
              <a:rect b="b" l="l" r="r" t="t"/>
              <a:pathLst>
                <a:path extrusionOk="0" h="718541" w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8"/>
            <p:cNvSpPr txBox="1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999">
                  <a:solidFill>
                    <a:srgbClr val="FFFFFF"/>
                  </a:solidFill>
                </a:rPr>
                <a:t>Q</a:t>
              </a:r>
              <a:endParaRPr/>
            </a:p>
          </p:txBody>
        </p:sp>
      </p:grpSp>
      <p:cxnSp>
        <p:nvCxnSpPr>
          <p:cNvPr id="107" name="Google Shape;107;p8"/>
          <p:cNvCxnSpPr/>
          <p:nvPr/>
        </p:nvCxnSpPr>
        <p:spPr>
          <a:xfrm>
            <a:off x="8518393" y="3204962"/>
            <a:ext cx="1587000" cy="38100"/>
          </a:xfrm>
          <a:prstGeom prst="straightConnector1">
            <a:avLst/>
          </a:prstGeom>
          <a:noFill/>
          <a:ln cap="flat" cmpd="sng" w="38100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8"/>
          <p:cNvSpPr txBox="1"/>
          <p:nvPr/>
        </p:nvSpPr>
        <p:spPr>
          <a:xfrm>
            <a:off x="9433778" y="4729297"/>
            <a:ext cx="38748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9">
                <a:solidFill>
                  <a:srgbClr val="2A2E3A"/>
                </a:solidFill>
              </a:rPr>
              <a:t>The % of non-churn customers</a:t>
            </a:r>
            <a:endParaRPr/>
          </a:p>
        </p:txBody>
      </p:sp>
      <p:sp>
        <p:nvSpPr>
          <p:cNvPr id="109" name="Google Shape;109;p8"/>
          <p:cNvSpPr/>
          <p:nvPr/>
        </p:nvSpPr>
        <p:spPr>
          <a:xfrm>
            <a:off x="10105449" y="1948705"/>
            <a:ext cx="2531565" cy="2531565"/>
          </a:xfrm>
          <a:custGeom>
            <a:rect b="b" l="l" r="r" t="t"/>
            <a:pathLst>
              <a:path extrusionOk="0" h="2531565" w="2531565">
                <a:moveTo>
                  <a:pt x="0" y="0"/>
                </a:moveTo>
                <a:lnTo>
                  <a:pt x="2531566" y="0"/>
                </a:lnTo>
                <a:lnTo>
                  <a:pt x="2531566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6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0" name="Google Shape;110;p8"/>
          <p:cNvGrpSpPr/>
          <p:nvPr/>
        </p:nvGrpSpPr>
        <p:grpSpPr>
          <a:xfrm>
            <a:off x="10451759" y="2295013"/>
            <a:ext cx="1838962" cy="1838962"/>
            <a:chOff x="47130" y="47130"/>
            <a:chExt cx="718541" cy="718541"/>
          </a:xfrm>
        </p:grpSpPr>
        <p:sp>
          <p:nvSpPr>
            <p:cNvPr id="111" name="Google Shape;111;p8"/>
            <p:cNvSpPr/>
            <p:nvPr/>
          </p:nvSpPr>
          <p:spPr>
            <a:xfrm>
              <a:off x="47130" y="47130"/>
              <a:ext cx="718541" cy="718541"/>
            </a:xfrm>
            <a:custGeom>
              <a:rect b="b" l="l" r="r" t="t"/>
              <a:pathLst>
                <a:path extrusionOk="0" h="718541" w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8"/>
            <p:cNvSpPr txBox="1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999">
                  <a:solidFill>
                    <a:srgbClr val="FFFFFF"/>
                  </a:solidFill>
                </a:rPr>
                <a:t>73.5%</a:t>
              </a:r>
              <a:endParaRPr/>
            </a:p>
          </p:txBody>
        </p:sp>
      </p:grpSp>
      <p:cxnSp>
        <p:nvCxnSpPr>
          <p:cNvPr id="113" name="Google Shape;113;p8"/>
          <p:cNvCxnSpPr/>
          <p:nvPr/>
        </p:nvCxnSpPr>
        <p:spPr>
          <a:xfrm>
            <a:off x="12637015" y="3195438"/>
            <a:ext cx="1587000" cy="38100"/>
          </a:xfrm>
          <a:prstGeom prst="straightConnector1">
            <a:avLst/>
          </a:prstGeom>
          <a:noFill/>
          <a:ln cap="flat" cmpd="sng" w="38100">
            <a:solidFill>
              <a:srgbClr val="F4F4F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p8"/>
          <p:cNvSpPr txBox="1"/>
          <p:nvPr/>
        </p:nvSpPr>
        <p:spPr>
          <a:xfrm>
            <a:off x="13888249" y="4729288"/>
            <a:ext cx="32031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9">
                <a:solidFill>
                  <a:srgbClr val="2A2E3A"/>
                </a:solidFill>
              </a:rPr>
              <a:t>The % of churn customers</a:t>
            </a: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14224014" y="1958230"/>
            <a:ext cx="2531565" cy="2531565"/>
          </a:xfrm>
          <a:custGeom>
            <a:rect b="b" l="l" r="r" t="t"/>
            <a:pathLst>
              <a:path extrusionOk="0" h="2531565" w="2531565">
                <a:moveTo>
                  <a:pt x="0" y="0"/>
                </a:moveTo>
                <a:lnTo>
                  <a:pt x="2531565" y="0"/>
                </a:lnTo>
                <a:lnTo>
                  <a:pt x="2531565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6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6" name="Google Shape;116;p8"/>
          <p:cNvGrpSpPr/>
          <p:nvPr/>
        </p:nvGrpSpPr>
        <p:grpSpPr>
          <a:xfrm>
            <a:off x="14570323" y="2295013"/>
            <a:ext cx="1838962" cy="1838962"/>
            <a:chOff x="47130" y="47130"/>
            <a:chExt cx="718541" cy="718541"/>
          </a:xfrm>
        </p:grpSpPr>
        <p:sp>
          <p:nvSpPr>
            <p:cNvPr id="117" name="Google Shape;117;p8"/>
            <p:cNvSpPr/>
            <p:nvPr/>
          </p:nvSpPr>
          <p:spPr>
            <a:xfrm>
              <a:off x="47130" y="47130"/>
              <a:ext cx="718541" cy="718541"/>
            </a:xfrm>
            <a:custGeom>
              <a:rect b="b" l="l" r="r" t="t"/>
              <a:pathLst>
                <a:path extrusionOk="0" h="718541" w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8"/>
            <p:cNvSpPr txBox="1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999">
                  <a:solidFill>
                    <a:srgbClr val="FFFFFF"/>
                  </a:solidFill>
                </a:rPr>
                <a:t>26.5%</a:t>
              </a:r>
              <a:endParaRPr/>
            </a:p>
          </p:txBody>
        </p:sp>
      </p:grpSp>
      <p:grpSp>
        <p:nvGrpSpPr>
          <p:cNvPr id="119" name="Google Shape;119;p8"/>
          <p:cNvGrpSpPr/>
          <p:nvPr/>
        </p:nvGrpSpPr>
        <p:grpSpPr>
          <a:xfrm>
            <a:off x="0" y="8981258"/>
            <a:ext cx="18288000" cy="1305742"/>
            <a:chOff x="0" y="-38100"/>
            <a:chExt cx="4816593" cy="343899"/>
          </a:xfrm>
        </p:grpSpPr>
        <p:sp>
          <p:nvSpPr>
            <p:cNvPr id="120" name="Google Shape;120;p8"/>
            <p:cNvSpPr/>
            <p:nvPr/>
          </p:nvSpPr>
          <p:spPr>
            <a:xfrm>
              <a:off x="0" y="0"/>
              <a:ext cx="4816592" cy="305799"/>
            </a:xfrm>
            <a:custGeom>
              <a:rect b="b" l="l" r="r" t="t"/>
              <a:pathLst>
                <a:path extrusionOk="0" h="3057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121" name="Google Shape;121;p8"/>
            <p:cNvSpPr txBox="1"/>
            <p:nvPr/>
          </p:nvSpPr>
          <p:spPr>
            <a:xfrm>
              <a:off x="0" y="-38100"/>
              <a:ext cx="4816593" cy="343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8"/>
          <p:cNvSpPr txBox="1"/>
          <p:nvPr/>
        </p:nvSpPr>
        <p:spPr>
          <a:xfrm>
            <a:off x="1696950" y="6957174"/>
            <a:ext cx="14894100" cy="18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>
                <a:solidFill>
                  <a:srgbClr val="2A2E3A"/>
                </a:solidFill>
              </a:rPr>
              <a:t>Four</a:t>
            </a:r>
            <a:r>
              <a:rPr lang="en-US" sz="3199">
                <a:solidFill>
                  <a:srgbClr val="2A2E3A"/>
                </a:solidFill>
              </a:rPr>
              <a:t> questions to answer:</a:t>
            </a:r>
            <a:endParaRPr sz="3199">
              <a:solidFill>
                <a:srgbClr val="2A2E3A"/>
              </a:solidFill>
            </a:endParaRPr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99">
                <a:solidFill>
                  <a:srgbClr val="2A2E3A"/>
                </a:solidFill>
              </a:rPr>
              <a:t>When?</a:t>
            </a:r>
            <a:r>
              <a:rPr b="1" lang="en-US" sz="3199">
                <a:solidFill>
                  <a:srgbClr val="2A2E3A"/>
                </a:solidFill>
              </a:rPr>
              <a:t> | Why? | Who?</a:t>
            </a:r>
            <a:r>
              <a:rPr lang="en-US" sz="3199">
                <a:solidFill>
                  <a:srgbClr val="2A2E3A"/>
                </a:solidFill>
              </a:rPr>
              <a:t> </a:t>
            </a:r>
            <a:r>
              <a:rPr b="1" lang="en-US" sz="3199">
                <a:solidFill>
                  <a:srgbClr val="2A2E3A"/>
                </a:solidFill>
              </a:rPr>
              <a:t>| What do?</a:t>
            </a:r>
            <a:endParaRPr sz="3199">
              <a:solidFill>
                <a:srgbClr val="2A2E3A"/>
              </a:solidFill>
            </a:endParaRPr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99">
              <a:solidFill>
                <a:srgbClr val="2A2E3A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/>
          <p:nvPr/>
        </p:nvSpPr>
        <p:spPr>
          <a:xfrm>
            <a:off x="10842275" y="7719725"/>
            <a:ext cx="6288288" cy="1762598"/>
          </a:xfrm>
          <a:custGeom>
            <a:rect b="b" l="l" r="r" t="t"/>
            <a:pathLst>
              <a:path extrusionOk="0" h="186469" w="1655902">
                <a:moveTo>
                  <a:pt x="93235" y="0"/>
                </a:moveTo>
                <a:lnTo>
                  <a:pt x="1562668" y="0"/>
                </a:lnTo>
                <a:cubicBezTo>
                  <a:pt x="1587395" y="0"/>
                  <a:pt x="1611110" y="9823"/>
                  <a:pt x="1628595" y="27308"/>
                </a:cubicBezTo>
                <a:cubicBezTo>
                  <a:pt x="1646080" y="44793"/>
                  <a:pt x="1655902" y="68507"/>
                  <a:pt x="1655902" y="93235"/>
                </a:cubicBezTo>
                <a:lnTo>
                  <a:pt x="1655902" y="93235"/>
                </a:lnTo>
                <a:cubicBezTo>
                  <a:pt x="1655902" y="144727"/>
                  <a:pt x="1614160" y="186469"/>
                  <a:pt x="1562668" y="186469"/>
                </a:cubicBezTo>
                <a:lnTo>
                  <a:pt x="93235" y="186469"/>
                </a:lnTo>
                <a:cubicBezTo>
                  <a:pt x="68507" y="186469"/>
                  <a:pt x="44793" y="176646"/>
                  <a:pt x="27308" y="159161"/>
                </a:cubicBezTo>
                <a:cubicBezTo>
                  <a:pt x="9823" y="141676"/>
                  <a:pt x="0" y="117962"/>
                  <a:pt x="0" y="93235"/>
                </a:cubicBezTo>
                <a:lnTo>
                  <a:pt x="0" y="93235"/>
                </a:lnTo>
                <a:cubicBezTo>
                  <a:pt x="0" y="68507"/>
                  <a:pt x="9823" y="44793"/>
                  <a:pt x="27308" y="27308"/>
                </a:cubicBezTo>
                <a:cubicBezTo>
                  <a:pt x="44793" y="9823"/>
                  <a:pt x="68507" y="0"/>
                  <a:pt x="93235" y="0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"/>
          <p:cNvSpPr/>
          <p:nvPr/>
        </p:nvSpPr>
        <p:spPr>
          <a:xfrm>
            <a:off x="0" y="0"/>
            <a:ext cx="18288000" cy="2950118"/>
          </a:xfrm>
          <a:custGeom>
            <a:rect b="b" l="l" r="r" t="t"/>
            <a:pathLst>
              <a:path extrusionOk="0" h="3608707" w="18288000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84713"/>
            </a:stretch>
          </a:blipFill>
          <a:ln>
            <a:noFill/>
          </a:ln>
        </p:spPr>
      </p:sp>
      <p:sp>
        <p:nvSpPr>
          <p:cNvPr id="129" name="Google Shape;129;p6"/>
          <p:cNvSpPr txBox="1"/>
          <p:nvPr/>
        </p:nvSpPr>
        <p:spPr>
          <a:xfrm>
            <a:off x="2461950" y="1055287"/>
            <a:ext cx="120636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99">
                <a:solidFill>
                  <a:srgbClr val="FFFFFF"/>
                </a:solidFill>
              </a:rPr>
              <a:t>When customers </a:t>
            </a:r>
            <a:r>
              <a:rPr b="1" lang="en-US" sz="6999">
                <a:solidFill>
                  <a:srgbClr val="718BAB"/>
                </a:solidFill>
              </a:rPr>
              <a:t>churn?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999">
              <a:solidFill>
                <a:srgbClr val="FFFFFF"/>
              </a:solidFill>
            </a:endParaRPr>
          </a:p>
        </p:txBody>
      </p:sp>
      <p:grpSp>
        <p:nvGrpSpPr>
          <p:cNvPr id="130" name="Google Shape;130;p6"/>
          <p:cNvGrpSpPr/>
          <p:nvPr/>
        </p:nvGrpSpPr>
        <p:grpSpPr>
          <a:xfrm>
            <a:off x="10842871" y="4296553"/>
            <a:ext cx="6287294" cy="929686"/>
            <a:chOff x="0" y="-57150"/>
            <a:chExt cx="1655902" cy="244854"/>
          </a:xfrm>
        </p:grpSpPr>
        <p:sp>
          <p:nvSpPr>
            <p:cNvPr id="131" name="Google Shape;131;p6"/>
            <p:cNvSpPr/>
            <p:nvPr/>
          </p:nvSpPr>
          <p:spPr>
            <a:xfrm>
              <a:off x="0" y="0"/>
              <a:ext cx="1655902" cy="187704"/>
            </a:xfrm>
            <a:custGeom>
              <a:rect b="b" l="l" r="r" t="t"/>
              <a:pathLst>
                <a:path extrusionOk="0" h="187704" w="1655902">
                  <a:moveTo>
                    <a:pt x="93852" y="0"/>
                  </a:moveTo>
                  <a:lnTo>
                    <a:pt x="1562050" y="0"/>
                  </a:lnTo>
                  <a:cubicBezTo>
                    <a:pt x="1586941" y="0"/>
                    <a:pt x="1610813" y="9888"/>
                    <a:pt x="1628414" y="27489"/>
                  </a:cubicBezTo>
                  <a:cubicBezTo>
                    <a:pt x="1646014" y="45089"/>
                    <a:pt x="1655902" y="68961"/>
                    <a:pt x="1655902" y="93852"/>
                  </a:cubicBezTo>
                  <a:lnTo>
                    <a:pt x="1655902" y="93852"/>
                  </a:lnTo>
                  <a:cubicBezTo>
                    <a:pt x="1655902" y="145685"/>
                    <a:pt x="1613883" y="187704"/>
                    <a:pt x="1562050" y="187704"/>
                  </a:cubicBezTo>
                  <a:lnTo>
                    <a:pt x="93852" y="187704"/>
                  </a:lnTo>
                  <a:cubicBezTo>
                    <a:pt x="42019" y="187704"/>
                    <a:pt x="0" y="145685"/>
                    <a:pt x="0" y="93852"/>
                  </a:cubicBezTo>
                  <a:lnTo>
                    <a:pt x="0" y="93852"/>
                  </a:lnTo>
                  <a:cubicBezTo>
                    <a:pt x="0" y="42019"/>
                    <a:pt x="42019" y="0"/>
                    <a:pt x="93852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"/>
            <p:cNvSpPr txBox="1"/>
            <p:nvPr/>
          </p:nvSpPr>
          <p:spPr>
            <a:xfrm>
              <a:off x="0" y="-57150"/>
              <a:ext cx="1655902" cy="2448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2A2E3A"/>
                  </a:solidFill>
                </a:rPr>
                <a:t>20%</a:t>
              </a:r>
              <a:r>
                <a:rPr b="1" lang="en-US" sz="2800">
                  <a:solidFill>
                    <a:srgbClr val="718BAB"/>
                  </a:solidFill>
                </a:rPr>
                <a:t> of churners leave in </a:t>
              </a:r>
              <a:r>
                <a:rPr b="1" lang="en-US" sz="2800">
                  <a:solidFill>
                    <a:srgbClr val="2A2E3A"/>
                  </a:solidFill>
                </a:rPr>
                <a:t>Month 1</a:t>
              </a:r>
              <a:endParaRPr sz="2800">
                <a:solidFill>
                  <a:srgbClr val="2A2E3A"/>
                </a:solidFill>
              </a:endParaRPr>
            </a:p>
          </p:txBody>
        </p:sp>
      </p:grpSp>
      <p:grpSp>
        <p:nvGrpSpPr>
          <p:cNvPr id="133" name="Google Shape;133;p6"/>
          <p:cNvGrpSpPr/>
          <p:nvPr/>
        </p:nvGrpSpPr>
        <p:grpSpPr>
          <a:xfrm>
            <a:off x="10842871" y="6010488"/>
            <a:ext cx="6287294" cy="924997"/>
            <a:chOff x="0" y="-57150"/>
            <a:chExt cx="1655902" cy="243619"/>
          </a:xfrm>
        </p:grpSpPr>
        <p:sp>
          <p:nvSpPr>
            <p:cNvPr id="134" name="Google Shape;134;p6"/>
            <p:cNvSpPr/>
            <p:nvPr/>
          </p:nvSpPr>
          <p:spPr>
            <a:xfrm>
              <a:off x="0" y="0"/>
              <a:ext cx="1655902" cy="186469"/>
            </a:xfrm>
            <a:custGeom>
              <a:rect b="b" l="l" r="r" t="t"/>
              <a:pathLst>
                <a:path extrusionOk="0" h="186469" w="1655902">
                  <a:moveTo>
                    <a:pt x="93235" y="0"/>
                  </a:moveTo>
                  <a:lnTo>
                    <a:pt x="1562668" y="0"/>
                  </a:lnTo>
                  <a:cubicBezTo>
                    <a:pt x="1587395" y="0"/>
                    <a:pt x="1611110" y="9823"/>
                    <a:pt x="1628595" y="27308"/>
                  </a:cubicBezTo>
                  <a:cubicBezTo>
                    <a:pt x="1646080" y="44793"/>
                    <a:pt x="1655902" y="68507"/>
                    <a:pt x="1655902" y="93235"/>
                  </a:cubicBezTo>
                  <a:lnTo>
                    <a:pt x="1655902" y="93235"/>
                  </a:lnTo>
                  <a:cubicBezTo>
                    <a:pt x="1655902" y="144727"/>
                    <a:pt x="1614160" y="186469"/>
                    <a:pt x="1562668" y="186469"/>
                  </a:cubicBezTo>
                  <a:lnTo>
                    <a:pt x="93235" y="186469"/>
                  </a:lnTo>
                  <a:cubicBezTo>
                    <a:pt x="68507" y="186469"/>
                    <a:pt x="44793" y="176646"/>
                    <a:pt x="27308" y="159161"/>
                  </a:cubicBezTo>
                  <a:cubicBezTo>
                    <a:pt x="9823" y="141676"/>
                    <a:pt x="0" y="117962"/>
                    <a:pt x="0" y="93235"/>
                  </a:cubicBezTo>
                  <a:lnTo>
                    <a:pt x="0" y="93235"/>
                  </a:lnTo>
                  <a:cubicBezTo>
                    <a:pt x="0" y="68507"/>
                    <a:pt x="9823" y="44793"/>
                    <a:pt x="27308" y="27308"/>
                  </a:cubicBezTo>
                  <a:cubicBezTo>
                    <a:pt x="44793" y="9823"/>
                    <a:pt x="68507" y="0"/>
                    <a:pt x="93235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6"/>
            <p:cNvSpPr txBox="1"/>
            <p:nvPr/>
          </p:nvSpPr>
          <p:spPr>
            <a:xfrm>
              <a:off x="0" y="-57150"/>
              <a:ext cx="1655902" cy="2436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718BAB"/>
                  </a:solidFill>
                </a:rPr>
                <a:t>From </a:t>
              </a:r>
              <a:r>
                <a:rPr b="1" lang="en-US" sz="2800">
                  <a:solidFill>
                    <a:srgbClr val="2A2E3A"/>
                  </a:solidFill>
                </a:rPr>
                <a:t>month 6</a:t>
              </a:r>
              <a:r>
                <a:rPr b="1" lang="en-US" sz="2800">
                  <a:solidFill>
                    <a:srgbClr val="718BAB"/>
                  </a:solidFill>
                </a:rPr>
                <a:t> drops below 3% </a:t>
              </a:r>
              <a:endParaRPr sz="2800"/>
            </a:p>
          </p:txBody>
        </p:sp>
      </p:grpSp>
      <p:grpSp>
        <p:nvGrpSpPr>
          <p:cNvPr id="136" name="Google Shape;136;p6"/>
          <p:cNvGrpSpPr/>
          <p:nvPr/>
        </p:nvGrpSpPr>
        <p:grpSpPr>
          <a:xfrm>
            <a:off x="10842871" y="7883126"/>
            <a:ext cx="6288179" cy="1364606"/>
            <a:chOff x="0" y="-14117"/>
            <a:chExt cx="1656135" cy="359400"/>
          </a:xfrm>
        </p:grpSpPr>
        <p:sp>
          <p:nvSpPr>
            <p:cNvPr id="137" name="Google Shape;137;p6"/>
            <p:cNvSpPr/>
            <p:nvPr/>
          </p:nvSpPr>
          <p:spPr>
            <a:xfrm>
              <a:off x="0" y="0"/>
              <a:ext cx="1655902" cy="186469"/>
            </a:xfrm>
            <a:custGeom>
              <a:rect b="b" l="l" r="r" t="t"/>
              <a:pathLst>
                <a:path extrusionOk="0" h="186469" w="1655902">
                  <a:moveTo>
                    <a:pt x="93235" y="0"/>
                  </a:moveTo>
                  <a:lnTo>
                    <a:pt x="1562668" y="0"/>
                  </a:lnTo>
                  <a:cubicBezTo>
                    <a:pt x="1587395" y="0"/>
                    <a:pt x="1611110" y="9823"/>
                    <a:pt x="1628595" y="27308"/>
                  </a:cubicBezTo>
                  <a:cubicBezTo>
                    <a:pt x="1646080" y="44793"/>
                    <a:pt x="1655902" y="68507"/>
                    <a:pt x="1655902" y="93235"/>
                  </a:cubicBezTo>
                  <a:lnTo>
                    <a:pt x="1655902" y="93235"/>
                  </a:lnTo>
                  <a:cubicBezTo>
                    <a:pt x="1655902" y="144727"/>
                    <a:pt x="1614160" y="186469"/>
                    <a:pt x="1562668" y="186469"/>
                  </a:cubicBezTo>
                  <a:lnTo>
                    <a:pt x="93235" y="186469"/>
                  </a:lnTo>
                  <a:cubicBezTo>
                    <a:pt x="68507" y="186469"/>
                    <a:pt x="44793" y="176646"/>
                    <a:pt x="27308" y="159161"/>
                  </a:cubicBezTo>
                  <a:cubicBezTo>
                    <a:pt x="9823" y="141676"/>
                    <a:pt x="0" y="117962"/>
                    <a:pt x="0" y="93235"/>
                  </a:cubicBezTo>
                  <a:lnTo>
                    <a:pt x="0" y="93235"/>
                  </a:lnTo>
                  <a:cubicBezTo>
                    <a:pt x="0" y="68507"/>
                    <a:pt x="9823" y="44793"/>
                    <a:pt x="27308" y="27308"/>
                  </a:cubicBezTo>
                  <a:cubicBezTo>
                    <a:pt x="44793" y="9823"/>
                    <a:pt x="68507" y="0"/>
                    <a:pt x="93235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6"/>
            <p:cNvSpPr txBox="1"/>
            <p:nvPr/>
          </p:nvSpPr>
          <p:spPr>
            <a:xfrm>
              <a:off x="31935" y="-14117"/>
              <a:ext cx="16242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718BAB"/>
                  </a:solidFill>
                </a:rPr>
                <a:t>Months </a:t>
              </a:r>
              <a:r>
                <a:rPr b="1" lang="en-US" sz="2800">
                  <a:solidFill>
                    <a:srgbClr val="2A2E3A"/>
                  </a:solidFill>
                </a:rPr>
                <a:t>1 to 5</a:t>
              </a:r>
              <a:r>
                <a:rPr b="1" lang="en-US" sz="2800">
                  <a:solidFill>
                    <a:srgbClr val="718BAB"/>
                  </a:solidFill>
                </a:rPr>
                <a:t> incl.</a:t>
              </a:r>
              <a:br>
                <a:rPr b="1" lang="en-US" sz="2800">
                  <a:solidFill>
                    <a:srgbClr val="718BAB"/>
                  </a:solidFill>
                </a:rPr>
              </a:br>
              <a:r>
                <a:rPr b="1" lang="en-US" sz="2800">
                  <a:solidFill>
                    <a:srgbClr val="2A2E3A"/>
                  </a:solidFill>
                </a:rPr>
                <a:t>39%</a:t>
              </a:r>
              <a:r>
                <a:rPr b="1" lang="en-US" sz="2800">
                  <a:solidFill>
                    <a:srgbClr val="718BAB"/>
                  </a:solidFill>
                </a:rPr>
                <a:t> of churners leave in the first 5 months</a:t>
              </a:r>
              <a:endParaRPr sz="2800"/>
            </a:p>
          </p:txBody>
        </p:sp>
      </p:grpSp>
      <p:sp>
        <p:nvSpPr>
          <p:cNvPr id="139" name="Google Shape;139;p6"/>
          <p:cNvSpPr txBox="1"/>
          <p:nvPr/>
        </p:nvSpPr>
        <p:spPr>
          <a:xfrm>
            <a:off x="10842871" y="3774481"/>
            <a:ext cx="6287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2A2E3A"/>
                </a:solidFill>
              </a:rPr>
              <a:t>Highest churn:</a:t>
            </a:r>
            <a:endParaRPr b="1" sz="1600">
              <a:solidFill>
                <a:srgbClr val="2A2E3A"/>
              </a:solidFill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10842871" y="5488416"/>
            <a:ext cx="62871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2A2E3A"/>
                </a:solidFill>
              </a:rPr>
              <a:t>Steady churn:</a:t>
            </a:r>
            <a:endParaRPr b="1" sz="2750">
              <a:solidFill>
                <a:srgbClr val="2A2E3A"/>
              </a:solidFill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10842871" y="7197661"/>
            <a:ext cx="6287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2A2E3A"/>
                </a:solidFill>
              </a:rPr>
              <a:t>Critical </a:t>
            </a:r>
            <a:r>
              <a:rPr b="1" lang="en-US" sz="2799">
                <a:solidFill>
                  <a:srgbClr val="2A2E3A"/>
                </a:solidFill>
              </a:rPr>
              <a:t>months</a:t>
            </a:r>
            <a:r>
              <a:rPr b="1" lang="en-US" sz="2750">
                <a:solidFill>
                  <a:srgbClr val="2A2E3A"/>
                </a:solidFill>
              </a:rPr>
              <a:t>:</a:t>
            </a:r>
            <a:endParaRPr b="1" sz="2750">
              <a:solidFill>
                <a:srgbClr val="2A2E3A"/>
              </a:solidFill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532571" y="969962"/>
            <a:ext cx="1247944" cy="1247944"/>
          </a:xfrm>
          <a:custGeom>
            <a:rect b="b" l="l" r="r" t="t"/>
            <a:pathLst>
              <a:path extrusionOk="0" h="1247944" w="1247944">
                <a:moveTo>
                  <a:pt x="0" y="0"/>
                </a:moveTo>
                <a:lnTo>
                  <a:pt x="1247943" y="0"/>
                </a:lnTo>
                <a:lnTo>
                  <a:pt x="1247943" y="1247944"/>
                </a:lnTo>
                <a:lnTo>
                  <a:pt x="0" y="12479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3" name="Google Shape;143;p6" title="Churner coun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6700" y="3429000"/>
            <a:ext cx="7630140" cy="60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0"/>
          <p:cNvGrpSpPr/>
          <p:nvPr/>
        </p:nvGrpSpPr>
        <p:grpSpPr>
          <a:xfrm>
            <a:off x="0" y="-216991"/>
            <a:ext cx="18288000" cy="2557482"/>
            <a:chOff x="0" y="-57150"/>
            <a:chExt cx="4816593" cy="673576"/>
          </a:xfrm>
        </p:grpSpPr>
        <p:sp>
          <p:nvSpPr>
            <p:cNvPr id="149" name="Google Shape;149;p10"/>
            <p:cNvSpPr/>
            <p:nvPr/>
          </p:nvSpPr>
          <p:spPr>
            <a:xfrm>
              <a:off x="0" y="0"/>
              <a:ext cx="4816592" cy="616426"/>
            </a:xfrm>
            <a:custGeom>
              <a:rect b="b" l="l" r="r" t="t"/>
              <a:pathLst>
                <a:path extrusionOk="0"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  <a:ln>
              <a:noFill/>
            </a:ln>
          </p:spPr>
        </p:sp>
        <p:sp>
          <p:nvSpPr>
            <p:cNvPr id="150" name="Google Shape;150;p10"/>
            <p:cNvSpPr txBox="1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" name="Google Shape;151;p10"/>
          <p:cNvGrpSpPr/>
          <p:nvPr/>
        </p:nvGrpSpPr>
        <p:grpSpPr>
          <a:xfrm>
            <a:off x="769550" y="3671825"/>
            <a:ext cx="6773456" cy="4045743"/>
            <a:chOff x="0" y="-76200"/>
            <a:chExt cx="8059800" cy="4882036"/>
          </a:xfrm>
        </p:grpSpPr>
        <p:sp>
          <p:nvSpPr>
            <p:cNvPr id="152" name="Google Shape;152;p10"/>
            <p:cNvSpPr txBox="1"/>
            <p:nvPr/>
          </p:nvSpPr>
          <p:spPr>
            <a:xfrm>
              <a:off x="0" y="-76200"/>
              <a:ext cx="8059800" cy="29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999">
                  <a:solidFill>
                    <a:srgbClr val="2A2E3A"/>
                  </a:solidFill>
                </a:rPr>
                <a:t>Why customers</a:t>
              </a:r>
              <a:endParaRPr b="1" sz="6999">
                <a:solidFill>
                  <a:srgbClr val="2A2E3A"/>
                </a:solidFill>
              </a:endParaRPr>
            </a:p>
            <a:p>
              <a:pPr indent="0" lvl="0" marL="0" marR="0" rtl="0" algn="l">
                <a:lnSpc>
                  <a:spcPct val="13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999">
                  <a:solidFill>
                    <a:srgbClr val="718BAB"/>
                  </a:solidFill>
                </a:rPr>
                <a:t>churn?</a:t>
              </a:r>
              <a:endParaRPr/>
            </a:p>
          </p:txBody>
        </p:sp>
        <p:sp>
          <p:nvSpPr>
            <p:cNvPr id="153" name="Google Shape;153;p10"/>
            <p:cNvSpPr txBox="1"/>
            <p:nvPr/>
          </p:nvSpPr>
          <p:spPr>
            <a:xfrm>
              <a:off x="0" y="3379636"/>
              <a:ext cx="8059800" cy="142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99">
                  <a:solidFill>
                    <a:srgbClr val="2A2E3A"/>
                  </a:solidFill>
                </a:rPr>
                <a:t>Based on the reasons </a:t>
              </a:r>
              <a:r>
                <a:rPr lang="en-US" sz="3199">
                  <a:solidFill>
                    <a:srgbClr val="2A2E3A"/>
                  </a:solidFill>
                </a:rPr>
                <a:t>provided by the customers who have churned</a:t>
              </a:r>
              <a:endParaRPr/>
            </a:p>
          </p:txBody>
        </p:sp>
      </p:grpSp>
      <p:grpSp>
        <p:nvGrpSpPr>
          <p:cNvPr id="154" name="Google Shape;154;p10"/>
          <p:cNvGrpSpPr/>
          <p:nvPr/>
        </p:nvGrpSpPr>
        <p:grpSpPr>
          <a:xfrm>
            <a:off x="8948735" y="3232600"/>
            <a:ext cx="8525588" cy="1520325"/>
            <a:chOff x="0" y="-57160"/>
            <a:chExt cx="11367451" cy="2027100"/>
          </a:xfrm>
        </p:grpSpPr>
        <p:sp>
          <p:nvSpPr>
            <p:cNvPr id="155" name="Google Shape;155;p10"/>
            <p:cNvSpPr/>
            <p:nvPr/>
          </p:nvSpPr>
          <p:spPr>
            <a:xfrm>
              <a:off x="0" y="0"/>
              <a:ext cx="553213" cy="553213"/>
            </a:xfrm>
            <a:custGeom>
              <a:rect b="b" l="l" r="r" t="t"/>
              <a:pathLst>
                <a:path extrusionOk="0" h="553213" w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6" name="Google Shape;156;p10"/>
            <p:cNvSpPr txBox="1"/>
            <p:nvPr/>
          </p:nvSpPr>
          <p:spPr>
            <a:xfrm>
              <a:off x="1314151" y="-57160"/>
              <a:ext cx="10053300" cy="20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99">
                  <a:solidFill>
                    <a:srgbClr val="2A2E3A"/>
                  </a:solidFill>
                </a:rPr>
                <a:t>33% Competitor:</a:t>
              </a:r>
              <a:br>
                <a:rPr lang="en-US" sz="2599">
                  <a:solidFill>
                    <a:srgbClr val="2A2E3A"/>
                  </a:solidFill>
                </a:rPr>
              </a:br>
              <a:r>
                <a:rPr lang="en-US" sz="2599">
                  <a:solidFill>
                    <a:srgbClr val="2A2E3A"/>
                  </a:solidFill>
                </a:rPr>
                <a:t>Offers</a:t>
              </a:r>
              <a:r>
                <a:rPr lang="en-US" sz="2599">
                  <a:solidFill>
                    <a:srgbClr val="2A2E3A"/>
                  </a:solidFill>
                </a:rPr>
                <a:t>, devices, speed, data</a:t>
              </a:r>
              <a:endParaRPr sz="2599">
                <a:solidFill>
                  <a:srgbClr val="2A2E3A"/>
                </a:solidFill>
              </a:endParaRPr>
            </a:p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99">
                <a:solidFill>
                  <a:srgbClr val="2A2E3A"/>
                </a:solidFill>
              </a:endParaRPr>
            </a:p>
          </p:txBody>
        </p:sp>
      </p:grpSp>
      <p:grpSp>
        <p:nvGrpSpPr>
          <p:cNvPr id="157" name="Google Shape;157;p10"/>
          <p:cNvGrpSpPr/>
          <p:nvPr/>
        </p:nvGrpSpPr>
        <p:grpSpPr>
          <a:xfrm>
            <a:off x="8948735" y="4498550"/>
            <a:ext cx="8525588" cy="960075"/>
            <a:chOff x="0" y="-41309"/>
            <a:chExt cx="11367451" cy="1280100"/>
          </a:xfrm>
        </p:grpSpPr>
        <p:sp>
          <p:nvSpPr>
            <p:cNvPr id="158" name="Google Shape;158;p10"/>
            <p:cNvSpPr/>
            <p:nvPr/>
          </p:nvSpPr>
          <p:spPr>
            <a:xfrm>
              <a:off x="0" y="0"/>
              <a:ext cx="553213" cy="553213"/>
            </a:xfrm>
            <a:custGeom>
              <a:rect b="b" l="l" r="r" t="t"/>
              <a:pathLst>
                <a:path extrusionOk="0" h="553213" w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9" name="Google Shape;159;p10"/>
            <p:cNvSpPr txBox="1"/>
            <p:nvPr/>
          </p:nvSpPr>
          <p:spPr>
            <a:xfrm>
              <a:off x="1314151" y="-41309"/>
              <a:ext cx="10053300" cy="128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99">
                  <a:solidFill>
                    <a:srgbClr val="2A2E3A"/>
                  </a:solidFill>
                </a:rPr>
                <a:t>29% Customer Experience:</a:t>
              </a:r>
              <a:br>
                <a:rPr lang="en-US" sz="2599">
                  <a:solidFill>
                    <a:srgbClr val="2A2E3A"/>
                  </a:solidFill>
                </a:rPr>
              </a:br>
              <a:r>
                <a:rPr lang="en-US" sz="2599">
                  <a:solidFill>
                    <a:srgbClr val="2A2E3A"/>
                  </a:solidFill>
                </a:rPr>
                <a:t>Attitude, lack of expertise, service dissatisfaction</a:t>
              </a:r>
              <a:endParaRPr/>
            </a:p>
          </p:txBody>
        </p:sp>
      </p:grpSp>
      <p:grpSp>
        <p:nvGrpSpPr>
          <p:cNvPr id="160" name="Google Shape;160;p10"/>
          <p:cNvGrpSpPr/>
          <p:nvPr/>
        </p:nvGrpSpPr>
        <p:grpSpPr>
          <a:xfrm>
            <a:off x="8948735" y="5752600"/>
            <a:ext cx="8742265" cy="960075"/>
            <a:chOff x="0" y="-41325"/>
            <a:chExt cx="11656353" cy="1280100"/>
          </a:xfrm>
        </p:grpSpPr>
        <p:sp>
          <p:nvSpPr>
            <p:cNvPr id="161" name="Google Shape;161;p10"/>
            <p:cNvSpPr/>
            <p:nvPr/>
          </p:nvSpPr>
          <p:spPr>
            <a:xfrm>
              <a:off x="0" y="0"/>
              <a:ext cx="553213" cy="553213"/>
            </a:xfrm>
            <a:custGeom>
              <a:rect b="b" l="l" r="r" t="t"/>
              <a:pathLst>
                <a:path extrusionOk="0" h="553213" w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2" name="Google Shape;162;p10"/>
            <p:cNvSpPr txBox="1"/>
            <p:nvPr/>
          </p:nvSpPr>
          <p:spPr>
            <a:xfrm>
              <a:off x="1314153" y="-41325"/>
              <a:ext cx="10342200" cy="128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99">
                  <a:solidFill>
                    <a:srgbClr val="2A2E3A"/>
                  </a:solidFill>
                </a:rPr>
                <a:t>13% Product:</a:t>
              </a:r>
              <a:endParaRPr b="1" sz="2599">
                <a:solidFill>
                  <a:srgbClr val="2A2E3A"/>
                </a:solidFill>
              </a:endParaRPr>
            </a:p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>
                  <a:solidFill>
                    <a:srgbClr val="2A2E3A"/>
                  </a:solidFill>
                </a:rPr>
                <a:t>Range of services, reliability, product dissatisfaction</a:t>
              </a:r>
              <a:endParaRPr sz="2599">
                <a:solidFill>
                  <a:srgbClr val="2A2E3A"/>
                </a:solidFill>
              </a:endParaRPr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8948735" y="7006675"/>
            <a:ext cx="8645963" cy="960075"/>
            <a:chOff x="0" y="-41309"/>
            <a:chExt cx="11527951" cy="1280100"/>
          </a:xfrm>
        </p:grpSpPr>
        <p:sp>
          <p:nvSpPr>
            <p:cNvPr id="164" name="Google Shape;164;p10"/>
            <p:cNvSpPr/>
            <p:nvPr/>
          </p:nvSpPr>
          <p:spPr>
            <a:xfrm>
              <a:off x="0" y="0"/>
              <a:ext cx="553213" cy="553213"/>
            </a:xfrm>
            <a:custGeom>
              <a:rect b="b" l="l" r="r" t="t"/>
              <a:pathLst>
                <a:path extrusionOk="0" h="553213" w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5" name="Google Shape;165;p10"/>
            <p:cNvSpPr txBox="1"/>
            <p:nvPr/>
          </p:nvSpPr>
          <p:spPr>
            <a:xfrm>
              <a:off x="1314151" y="-41309"/>
              <a:ext cx="10213800" cy="128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99">
                  <a:solidFill>
                    <a:srgbClr val="2A2E3A"/>
                  </a:solidFill>
                </a:rPr>
                <a:t>13% Price:</a:t>
              </a:r>
              <a:endParaRPr b="1" sz="2599">
                <a:solidFill>
                  <a:srgbClr val="2A2E3A"/>
                </a:solidFill>
              </a:endParaRPr>
            </a:p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>
                  <a:solidFill>
                    <a:srgbClr val="2A2E3A"/>
                  </a:solidFill>
                </a:rPr>
                <a:t>Extra data charges, affordability</a:t>
              </a:r>
              <a:endParaRPr sz="2599">
                <a:solidFill>
                  <a:srgbClr val="2A2E3A"/>
                </a:solidFill>
              </a:endParaRPr>
            </a:p>
          </p:txBody>
        </p:sp>
      </p:grpSp>
      <p:grpSp>
        <p:nvGrpSpPr>
          <p:cNvPr id="166" name="Google Shape;166;p10"/>
          <p:cNvGrpSpPr/>
          <p:nvPr/>
        </p:nvGrpSpPr>
        <p:grpSpPr>
          <a:xfrm>
            <a:off x="8948735" y="8260725"/>
            <a:ext cx="8742263" cy="1520325"/>
            <a:chOff x="0" y="-41325"/>
            <a:chExt cx="11656350" cy="2027100"/>
          </a:xfrm>
        </p:grpSpPr>
        <p:sp>
          <p:nvSpPr>
            <p:cNvPr id="167" name="Google Shape;167;p10"/>
            <p:cNvSpPr/>
            <p:nvPr/>
          </p:nvSpPr>
          <p:spPr>
            <a:xfrm>
              <a:off x="0" y="0"/>
              <a:ext cx="553213" cy="553213"/>
            </a:xfrm>
            <a:custGeom>
              <a:rect b="b" l="l" r="r" t="t"/>
              <a:pathLst>
                <a:path extrusionOk="0" h="553213" w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8" name="Google Shape;168;p10"/>
            <p:cNvSpPr txBox="1"/>
            <p:nvPr/>
          </p:nvSpPr>
          <p:spPr>
            <a:xfrm>
              <a:off x="1314150" y="-41325"/>
              <a:ext cx="10342200" cy="20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99">
                  <a:solidFill>
                    <a:srgbClr val="2A2E3A"/>
                  </a:solidFill>
                </a:rPr>
                <a:t>11% Other:</a:t>
              </a:r>
              <a:endParaRPr b="1" sz="2599">
                <a:solidFill>
                  <a:srgbClr val="2A2E3A"/>
                </a:solidFill>
              </a:endParaRPr>
            </a:p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>
                  <a:solidFill>
                    <a:srgbClr val="2A2E3A"/>
                  </a:solidFill>
                </a:rPr>
                <a:t>Unknown or not under the company’s control</a:t>
              </a:r>
              <a:endParaRPr sz="2599">
                <a:solidFill>
                  <a:srgbClr val="2A2E3A"/>
                </a:solidFill>
              </a:endParaRPr>
            </a:p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99">
                <a:solidFill>
                  <a:srgbClr val="2A2E3A"/>
                </a:solidFill>
              </a:endParaRPr>
            </a:p>
          </p:txBody>
        </p:sp>
      </p:grpSp>
      <p:pic>
        <p:nvPicPr>
          <p:cNvPr id="169" name="Google Shape;169;p10"/>
          <p:cNvPicPr preferRelativeResize="0"/>
          <p:nvPr/>
        </p:nvPicPr>
        <p:blipFill rotWithShape="1">
          <a:blip r:embed="rId4">
            <a:alphaModFix amt="14000"/>
          </a:blip>
          <a:srcRect b="45734" l="0" r="0" t="45734"/>
          <a:stretch/>
        </p:blipFill>
        <p:spPr>
          <a:xfrm>
            <a:off x="0" y="0"/>
            <a:ext cx="18288000" cy="23404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0"/>
          <p:cNvSpPr/>
          <p:nvPr/>
        </p:nvSpPr>
        <p:spPr>
          <a:xfrm>
            <a:off x="9060952" y="3355127"/>
            <a:ext cx="184877" cy="224630"/>
          </a:xfrm>
          <a:custGeom>
            <a:rect b="b" l="l" r="r" t="t"/>
            <a:pathLst>
              <a:path extrusionOk="0" h="1247944" w="880367">
                <a:moveTo>
                  <a:pt x="0" y="0"/>
                </a:moveTo>
                <a:lnTo>
                  <a:pt x="880367" y="0"/>
                </a:lnTo>
                <a:lnTo>
                  <a:pt x="880367" y="1247944"/>
                </a:lnTo>
                <a:lnTo>
                  <a:pt x="0" y="12479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10"/>
          <p:cNvSpPr/>
          <p:nvPr/>
        </p:nvSpPr>
        <p:spPr>
          <a:xfrm>
            <a:off x="9060952" y="4609177"/>
            <a:ext cx="184877" cy="224630"/>
          </a:xfrm>
          <a:custGeom>
            <a:rect b="b" l="l" r="r" t="t"/>
            <a:pathLst>
              <a:path extrusionOk="0" h="1247944" w="880367">
                <a:moveTo>
                  <a:pt x="0" y="0"/>
                </a:moveTo>
                <a:lnTo>
                  <a:pt x="880367" y="0"/>
                </a:lnTo>
                <a:lnTo>
                  <a:pt x="880367" y="1247944"/>
                </a:lnTo>
                <a:lnTo>
                  <a:pt x="0" y="12479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10"/>
          <p:cNvSpPr/>
          <p:nvPr/>
        </p:nvSpPr>
        <p:spPr>
          <a:xfrm>
            <a:off x="9060952" y="5863252"/>
            <a:ext cx="184877" cy="224630"/>
          </a:xfrm>
          <a:custGeom>
            <a:rect b="b" l="l" r="r" t="t"/>
            <a:pathLst>
              <a:path extrusionOk="0" h="1247944" w="880367">
                <a:moveTo>
                  <a:pt x="0" y="0"/>
                </a:moveTo>
                <a:lnTo>
                  <a:pt x="880367" y="0"/>
                </a:lnTo>
                <a:lnTo>
                  <a:pt x="880367" y="1247944"/>
                </a:lnTo>
                <a:lnTo>
                  <a:pt x="0" y="12479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10"/>
          <p:cNvSpPr/>
          <p:nvPr/>
        </p:nvSpPr>
        <p:spPr>
          <a:xfrm>
            <a:off x="9060952" y="7117302"/>
            <a:ext cx="184877" cy="224630"/>
          </a:xfrm>
          <a:custGeom>
            <a:rect b="b" l="l" r="r" t="t"/>
            <a:pathLst>
              <a:path extrusionOk="0" h="1247944" w="880367">
                <a:moveTo>
                  <a:pt x="0" y="0"/>
                </a:moveTo>
                <a:lnTo>
                  <a:pt x="880367" y="0"/>
                </a:lnTo>
                <a:lnTo>
                  <a:pt x="880367" y="1247944"/>
                </a:lnTo>
                <a:lnTo>
                  <a:pt x="0" y="12479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10"/>
          <p:cNvSpPr/>
          <p:nvPr/>
        </p:nvSpPr>
        <p:spPr>
          <a:xfrm>
            <a:off x="9060952" y="8371377"/>
            <a:ext cx="184877" cy="224630"/>
          </a:xfrm>
          <a:custGeom>
            <a:rect b="b" l="l" r="r" t="t"/>
            <a:pathLst>
              <a:path extrusionOk="0" h="1247944" w="880367">
                <a:moveTo>
                  <a:pt x="0" y="0"/>
                </a:moveTo>
                <a:lnTo>
                  <a:pt x="880367" y="0"/>
                </a:lnTo>
                <a:lnTo>
                  <a:pt x="880367" y="1247944"/>
                </a:lnTo>
                <a:lnTo>
                  <a:pt x="0" y="12479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"/>
          <p:cNvSpPr/>
          <p:nvPr/>
        </p:nvSpPr>
        <p:spPr>
          <a:xfrm>
            <a:off x="-4749244" y="-2539740"/>
            <a:ext cx="13960430" cy="13960430"/>
          </a:xfrm>
          <a:custGeom>
            <a:rect b="b" l="l" r="r" t="t"/>
            <a:pathLst>
              <a:path extrusionOk="0" h="13960430" w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0" name="Google Shape;180;p5"/>
          <p:cNvGrpSpPr/>
          <p:nvPr/>
        </p:nvGrpSpPr>
        <p:grpSpPr>
          <a:xfrm>
            <a:off x="320850" y="3783650"/>
            <a:ext cx="8576325" cy="2782301"/>
            <a:chOff x="-943800" y="-76212"/>
            <a:chExt cx="11435100" cy="3709733"/>
          </a:xfrm>
        </p:grpSpPr>
        <p:sp>
          <p:nvSpPr>
            <p:cNvPr id="181" name="Google Shape;181;p5"/>
            <p:cNvSpPr txBox="1"/>
            <p:nvPr/>
          </p:nvSpPr>
          <p:spPr>
            <a:xfrm>
              <a:off x="-943800" y="-76212"/>
              <a:ext cx="11435100" cy="143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999">
                  <a:solidFill>
                    <a:srgbClr val="718BAB"/>
                  </a:solidFill>
                </a:rPr>
                <a:t>Meet Ms/Mr Churner</a:t>
              </a:r>
              <a:endParaRPr/>
            </a:p>
          </p:txBody>
        </p:sp>
        <p:sp>
          <p:nvSpPr>
            <p:cNvPr id="182" name="Google Shape;182;p5"/>
            <p:cNvSpPr txBox="1"/>
            <p:nvPr/>
          </p:nvSpPr>
          <p:spPr>
            <a:xfrm>
              <a:off x="-872533" y="1655321"/>
              <a:ext cx="9647400" cy="19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99">
                  <a:solidFill>
                    <a:srgbClr val="2A2E3A"/>
                  </a:solidFill>
                </a:rPr>
                <a:t>Gender is not a factor, split between male/female is even</a:t>
              </a:r>
              <a:endParaRPr/>
            </a:p>
          </p:txBody>
        </p:sp>
      </p:grpSp>
      <p:grpSp>
        <p:nvGrpSpPr>
          <p:cNvPr id="183" name="Google Shape;183;p5"/>
          <p:cNvGrpSpPr/>
          <p:nvPr/>
        </p:nvGrpSpPr>
        <p:grpSpPr>
          <a:xfrm>
            <a:off x="12085343" y="853040"/>
            <a:ext cx="4485350" cy="2260330"/>
            <a:chOff x="-727433" y="-628767"/>
            <a:chExt cx="5980467" cy="3013774"/>
          </a:xfrm>
        </p:grpSpPr>
        <p:sp>
          <p:nvSpPr>
            <p:cNvPr id="184" name="Google Shape;184;p5"/>
            <p:cNvSpPr txBox="1"/>
            <p:nvPr/>
          </p:nvSpPr>
          <p:spPr>
            <a:xfrm>
              <a:off x="-727433" y="-628767"/>
              <a:ext cx="5182800" cy="7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799">
                  <a:solidFill>
                    <a:srgbClr val="2A2E3A"/>
                  </a:solidFill>
                </a:rPr>
                <a:t>Demographics:</a:t>
              </a:r>
              <a:endParaRPr/>
            </a:p>
          </p:txBody>
        </p:sp>
        <p:sp>
          <p:nvSpPr>
            <p:cNvPr id="185" name="Google Shape;185;p5"/>
            <p:cNvSpPr txBox="1"/>
            <p:nvPr/>
          </p:nvSpPr>
          <p:spPr>
            <a:xfrm>
              <a:off x="70233" y="357907"/>
              <a:ext cx="5182800" cy="20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>
                  <a:solidFill>
                    <a:srgbClr val="2A2E3A"/>
                  </a:solidFill>
                </a:rPr>
                <a:t>Under the age of 65</a:t>
              </a:r>
              <a:endParaRPr sz="2599">
                <a:solidFill>
                  <a:srgbClr val="2A2E3A"/>
                </a:solidFill>
              </a:endParaRPr>
            </a:p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>
                  <a:solidFill>
                    <a:srgbClr val="2A2E3A"/>
                  </a:solidFill>
                </a:rPr>
                <a:t>Single</a:t>
              </a:r>
              <a:endParaRPr sz="2599">
                <a:solidFill>
                  <a:srgbClr val="2A2E3A"/>
                </a:solidFill>
              </a:endParaRPr>
            </a:p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>
                  <a:solidFill>
                    <a:srgbClr val="2A2E3A"/>
                  </a:solidFill>
                </a:rPr>
                <a:t>No dependents</a:t>
              </a:r>
              <a:endParaRPr sz="2599">
                <a:solidFill>
                  <a:srgbClr val="2A2E3A"/>
                </a:solidFill>
              </a:endParaRPr>
            </a:p>
          </p:txBody>
        </p:sp>
      </p:grpSp>
      <p:sp>
        <p:nvSpPr>
          <p:cNvPr id="186" name="Google Shape;186;p5"/>
          <p:cNvSpPr/>
          <p:nvPr/>
        </p:nvSpPr>
        <p:spPr>
          <a:xfrm>
            <a:off x="9414975" y="796946"/>
            <a:ext cx="1821708" cy="1821708"/>
          </a:xfrm>
          <a:custGeom>
            <a:rect b="b" l="l" r="r" t="t"/>
            <a:pathLst>
              <a:path extrusionOk="0"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4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5"/>
          <p:cNvSpPr/>
          <p:nvPr/>
        </p:nvSpPr>
        <p:spPr>
          <a:xfrm>
            <a:off x="9604146" y="986117"/>
            <a:ext cx="1443365" cy="1443365"/>
          </a:xfrm>
          <a:custGeom>
            <a:rect b="b" l="l" r="r" t="t"/>
            <a:pathLst>
              <a:path extrusionOk="0"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6"/>
                </a:lnTo>
                <a:lnTo>
                  <a:pt x="0" y="1443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5"/>
          <p:cNvSpPr/>
          <p:nvPr/>
        </p:nvSpPr>
        <p:spPr>
          <a:xfrm>
            <a:off x="9414975" y="3795150"/>
            <a:ext cx="1821708" cy="1821708"/>
          </a:xfrm>
          <a:custGeom>
            <a:rect b="b" l="l" r="r" t="t"/>
            <a:pathLst>
              <a:path extrusionOk="0"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4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5"/>
          <p:cNvSpPr/>
          <p:nvPr/>
        </p:nvSpPr>
        <p:spPr>
          <a:xfrm>
            <a:off x="9604146" y="3987397"/>
            <a:ext cx="1443365" cy="1443365"/>
          </a:xfrm>
          <a:custGeom>
            <a:rect b="b" l="l" r="r" t="t"/>
            <a:pathLst>
              <a:path extrusionOk="0"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0" name="Google Shape;190;p5"/>
          <p:cNvGrpSpPr/>
          <p:nvPr/>
        </p:nvGrpSpPr>
        <p:grpSpPr>
          <a:xfrm>
            <a:off x="12085339" y="6793350"/>
            <a:ext cx="5494136" cy="2359400"/>
            <a:chOff x="-727405" y="-3523453"/>
            <a:chExt cx="7325515" cy="3145867"/>
          </a:xfrm>
        </p:grpSpPr>
        <p:sp>
          <p:nvSpPr>
            <p:cNvPr id="191" name="Google Shape;191;p5"/>
            <p:cNvSpPr txBox="1"/>
            <p:nvPr/>
          </p:nvSpPr>
          <p:spPr>
            <a:xfrm>
              <a:off x="-727405" y="-3523453"/>
              <a:ext cx="6281700" cy="7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799">
                  <a:solidFill>
                    <a:srgbClr val="2A2E3A"/>
                  </a:solidFill>
                </a:rPr>
                <a:t>Products/Services:</a:t>
              </a:r>
              <a:endParaRPr/>
            </a:p>
          </p:txBody>
        </p:sp>
        <p:sp>
          <p:nvSpPr>
            <p:cNvPr id="192" name="Google Shape;192;p5"/>
            <p:cNvSpPr txBox="1"/>
            <p:nvPr/>
          </p:nvSpPr>
          <p:spPr>
            <a:xfrm>
              <a:off x="30809" y="-2404687"/>
              <a:ext cx="6567300" cy="20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>
                  <a:solidFill>
                    <a:srgbClr val="2A2E3A"/>
                  </a:solidFill>
                </a:rPr>
                <a:t>Phone service</a:t>
              </a:r>
              <a:endParaRPr sz="2599">
                <a:solidFill>
                  <a:srgbClr val="2A2E3A"/>
                </a:solidFill>
              </a:endParaRPr>
            </a:p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>
                  <a:solidFill>
                    <a:srgbClr val="2A2E3A"/>
                  </a:solidFill>
                </a:rPr>
                <a:t>Fibre optic internet service</a:t>
              </a:r>
              <a:endParaRPr sz="2599">
                <a:solidFill>
                  <a:srgbClr val="2A2E3A"/>
                </a:solidFill>
              </a:endParaRPr>
            </a:p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>
                  <a:solidFill>
                    <a:srgbClr val="2A2E3A"/>
                  </a:solidFill>
                </a:rPr>
                <a:t>Streaming movies and TV</a:t>
              </a:r>
              <a:endParaRPr sz="2599">
                <a:solidFill>
                  <a:srgbClr val="2A2E3A"/>
                </a:solidFill>
              </a:endParaRPr>
            </a:p>
          </p:txBody>
        </p:sp>
      </p:grpSp>
      <p:sp>
        <p:nvSpPr>
          <p:cNvPr id="193" name="Google Shape;193;p5"/>
          <p:cNvSpPr/>
          <p:nvPr/>
        </p:nvSpPr>
        <p:spPr>
          <a:xfrm>
            <a:off x="9875753" y="1266341"/>
            <a:ext cx="900156" cy="882920"/>
          </a:xfrm>
          <a:custGeom>
            <a:rect b="b" l="l" r="r" t="t"/>
            <a:pathLst>
              <a:path extrusionOk="0" h="1247944" w="1607421">
                <a:moveTo>
                  <a:pt x="0" y="0"/>
                </a:moveTo>
                <a:lnTo>
                  <a:pt x="1607421" y="0"/>
                </a:lnTo>
                <a:lnTo>
                  <a:pt x="1607421" y="1247944"/>
                </a:lnTo>
                <a:lnTo>
                  <a:pt x="0" y="12479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5"/>
          <p:cNvSpPr/>
          <p:nvPr/>
        </p:nvSpPr>
        <p:spPr>
          <a:xfrm>
            <a:off x="9875673" y="4264540"/>
            <a:ext cx="900310" cy="882920"/>
          </a:xfrm>
          <a:custGeom>
            <a:rect b="b" l="l" r="r" t="t"/>
            <a:pathLst>
              <a:path extrusionOk="0" h="1247944" w="1254788">
                <a:moveTo>
                  <a:pt x="0" y="0"/>
                </a:moveTo>
                <a:lnTo>
                  <a:pt x="1254787" y="0"/>
                </a:lnTo>
                <a:lnTo>
                  <a:pt x="1254787" y="1247944"/>
                </a:lnTo>
                <a:lnTo>
                  <a:pt x="0" y="12479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5"/>
          <p:cNvSpPr/>
          <p:nvPr/>
        </p:nvSpPr>
        <p:spPr>
          <a:xfrm>
            <a:off x="9755875" y="7262972"/>
            <a:ext cx="1139912" cy="882459"/>
          </a:xfrm>
          <a:custGeom>
            <a:rect b="b" l="l" r="r" t="t"/>
            <a:pathLst>
              <a:path extrusionOk="0" h="1225638" w="1514833">
                <a:moveTo>
                  <a:pt x="0" y="0"/>
                </a:moveTo>
                <a:lnTo>
                  <a:pt x="1514834" y="0"/>
                </a:lnTo>
                <a:lnTo>
                  <a:pt x="1514834" y="1225638"/>
                </a:lnTo>
                <a:lnTo>
                  <a:pt x="0" y="1225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5"/>
          <p:cNvSpPr/>
          <p:nvPr/>
        </p:nvSpPr>
        <p:spPr>
          <a:xfrm>
            <a:off x="9414975" y="6793349"/>
            <a:ext cx="1821708" cy="1821708"/>
          </a:xfrm>
          <a:custGeom>
            <a:rect b="b" l="l" r="r" t="t"/>
            <a:pathLst>
              <a:path extrusionOk="0"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5"/>
          <p:cNvSpPr/>
          <p:nvPr/>
        </p:nvSpPr>
        <p:spPr>
          <a:xfrm>
            <a:off x="9604146" y="6982522"/>
            <a:ext cx="1443365" cy="1443365"/>
          </a:xfrm>
          <a:custGeom>
            <a:rect b="b" l="l" r="r" t="t"/>
            <a:pathLst>
              <a:path extrusionOk="0"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5"/>
          <p:cNvSpPr/>
          <p:nvPr/>
        </p:nvSpPr>
        <p:spPr>
          <a:xfrm>
            <a:off x="9755875" y="7262976"/>
            <a:ext cx="1139912" cy="882459"/>
          </a:xfrm>
          <a:custGeom>
            <a:rect b="b" l="l" r="r" t="t"/>
            <a:pathLst>
              <a:path extrusionOk="0" h="1225638" w="1514833">
                <a:moveTo>
                  <a:pt x="0" y="0"/>
                </a:moveTo>
                <a:lnTo>
                  <a:pt x="1514834" y="0"/>
                </a:lnTo>
                <a:lnTo>
                  <a:pt x="1514834" y="1225638"/>
                </a:lnTo>
                <a:lnTo>
                  <a:pt x="0" y="1225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9" name="Google Shape;199;p5"/>
          <p:cNvGrpSpPr/>
          <p:nvPr/>
        </p:nvGrpSpPr>
        <p:grpSpPr>
          <a:xfrm>
            <a:off x="12085352" y="3795138"/>
            <a:ext cx="5083575" cy="2316450"/>
            <a:chOff x="-1053622" y="-628753"/>
            <a:chExt cx="6778099" cy="3088600"/>
          </a:xfrm>
        </p:grpSpPr>
        <p:sp>
          <p:nvSpPr>
            <p:cNvPr id="200" name="Google Shape;200;p5"/>
            <p:cNvSpPr txBox="1"/>
            <p:nvPr/>
          </p:nvSpPr>
          <p:spPr>
            <a:xfrm>
              <a:off x="-1053622" y="-628753"/>
              <a:ext cx="6281700" cy="7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799">
                  <a:solidFill>
                    <a:srgbClr val="2A2E3A"/>
                  </a:solidFill>
                </a:rPr>
                <a:t>Customer set-up:</a:t>
              </a:r>
              <a:endParaRPr b="1" sz="3799">
                <a:solidFill>
                  <a:srgbClr val="2A2E3A"/>
                </a:solidFill>
              </a:endParaRPr>
            </a:p>
          </p:txBody>
        </p:sp>
        <p:sp>
          <p:nvSpPr>
            <p:cNvPr id="201" name="Google Shape;201;p5"/>
            <p:cNvSpPr txBox="1"/>
            <p:nvPr/>
          </p:nvSpPr>
          <p:spPr>
            <a:xfrm>
              <a:off x="-259622" y="432747"/>
              <a:ext cx="5984100" cy="20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>
                  <a:solidFill>
                    <a:srgbClr val="2A2E3A"/>
                  </a:solidFill>
                </a:rPr>
                <a:t>Month-to-month contract</a:t>
              </a:r>
              <a:endParaRPr sz="2599">
                <a:solidFill>
                  <a:srgbClr val="2A2E3A"/>
                </a:solidFill>
              </a:endParaRPr>
            </a:p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>
                  <a:solidFill>
                    <a:srgbClr val="2A2E3A"/>
                  </a:solidFill>
                </a:rPr>
                <a:t>Paperless billing</a:t>
              </a:r>
              <a:endParaRPr sz="2599">
                <a:solidFill>
                  <a:srgbClr val="2A2E3A"/>
                </a:solidFill>
              </a:endParaRPr>
            </a:p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>
                  <a:solidFill>
                    <a:srgbClr val="2A2E3A"/>
                  </a:solidFill>
                </a:rPr>
                <a:t>Payment by electronic check</a:t>
              </a:r>
              <a:endParaRPr sz="2599">
                <a:solidFill>
                  <a:srgbClr val="2A2E3A"/>
                </a:solidFill>
              </a:endParaRPr>
            </a:p>
          </p:txBody>
        </p:sp>
      </p:grpSp>
      <p:sp>
        <p:nvSpPr>
          <p:cNvPr id="202" name="Google Shape;202;p5"/>
          <p:cNvSpPr txBox="1"/>
          <p:nvPr/>
        </p:nvSpPr>
        <p:spPr>
          <a:xfrm>
            <a:off x="283788" y="2618650"/>
            <a:ext cx="8576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99">
                <a:solidFill>
                  <a:srgbClr val="2A2E3A"/>
                </a:solidFill>
              </a:rPr>
              <a:t>Churner Profile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7"/>
          <p:cNvGrpSpPr/>
          <p:nvPr/>
        </p:nvGrpSpPr>
        <p:grpSpPr>
          <a:xfrm>
            <a:off x="569115" y="673525"/>
            <a:ext cx="7492578" cy="1569601"/>
            <a:chOff x="-568004" y="-693700"/>
            <a:chExt cx="9164112" cy="2092801"/>
          </a:xfrm>
        </p:grpSpPr>
        <p:sp>
          <p:nvSpPr>
            <p:cNvPr id="208" name="Google Shape;208;p7"/>
            <p:cNvSpPr txBox="1"/>
            <p:nvPr/>
          </p:nvSpPr>
          <p:spPr>
            <a:xfrm>
              <a:off x="-567992" y="-693700"/>
              <a:ext cx="9164100" cy="143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999">
                  <a:solidFill>
                    <a:srgbClr val="2A2E3A"/>
                  </a:solidFill>
                </a:rPr>
                <a:t>Churning</a:t>
              </a:r>
              <a:r>
                <a:rPr b="1" i="0" lang="en-US" sz="6999" u="none" cap="none" strike="noStrike">
                  <a:solidFill>
                    <a:srgbClr val="2A2E3A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lang="en-US" sz="6999">
                  <a:solidFill>
                    <a:srgbClr val="718BAB"/>
                  </a:solidFill>
                </a:rPr>
                <a:t>Factors</a:t>
              </a:r>
              <a:endParaRPr/>
            </a:p>
          </p:txBody>
        </p:sp>
        <p:sp>
          <p:nvSpPr>
            <p:cNvPr id="209" name="Google Shape;209;p7"/>
            <p:cNvSpPr txBox="1"/>
            <p:nvPr/>
          </p:nvSpPr>
          <p:spPr>
            <a:xfrm>
              <a:off x="-568004" y="742702"/>
              <a:ext cx="7824900" cy="6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99">
                  <a:solidFill>
                    <a:srgbClr val="2A2E3A"/>
                  </a:solidFill>
                </a:rPr>
                <a:t>Stay or go?</a:t>
              </a:r>
              <a:endParaRPr/>
            </a:p>
          </p:txBody>
        </p:sp>
      </p:grpSp>
      <p:grpSp>
        <p:nvGrpSpPr>
          <p:cNvPr id="210" name="Google Shape;210;p7"/>
          <p:cNvGrpSpPr/>
          <p:nvPr/>
        </p:nvGrpSpPr>
        <p:grpSpPr>
          <a:xfrm>
            <a:off x="8061326" y="444489"/>
            <a:ext cx="9937750" cy="9398000"/>
            <a:chOff x="8747126" y="736451"/>
            <a:chExt cx="9937750" cy="9398000"/>
          </a:xfrm>
        </p:grpSpPr>
        <p:sp>
          <p:nvSpPr>
            <p:cNvPr id="211" name="Google Shape;211;p7"/>
            <p:cNvSpPr/>
            <p:nvPr/>
          </p:nvSpPr>
          <p:spPr>
            <a:xfrm>
              <a:off x="8747126" y="736451"/>
              <a:ext cx="9937750" cy="9398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18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9143999" y="1922074"/>
              <a:ext cx="9144000" cy="809625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0CF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3" name="Google Shape;213;p7"/>
            <p:cNvGrpSpPr/>
            <p:nvPr/>
          </p:nvGrpSpPr>
          <p:grpSpPr>
            <a:xfrm>
              <a:off x="10447665" y="1151680"/>
              <a:ext cx="6838361" cy="8919635"/>
              <a:chOff x="59367" y="-2775033"/>
              <a:chExt cx="9117814" cy="11892847"/>
            </a:xfrm>
          </p:grpSpPr>
          <p:sp>
            <p:nvSpPr>
              <p:cNvPr id="214" name="Google Shape;214;p7"/>
              <p:cNvSpPr/>
              <p:nvPr/>
            </p:nvSpPr>
            <p:spPr>
              <a:xfrm>
                <a:off x="59367" y="0"/>
                <a:ext cx="9117814" cy="9117814"/>
              </a:xfrm>
              <a:custGeom>
                <a:rect b="b" l="l" r="r" t="t"/>
                <a:pathLst>
                  <a:path extrusionOk="0" h="9117814" w="9117814">
                    <a:moveTo>
                      <a:pt x="0" y="0"/>
                    </a:moveTo>
                    <a:lnTo>
                      <a:pt x="9117814" y="0"/>
                    </a:lnTo>
                    <a:lnTo>
                      <a:pt x="9117814" y="9117814"/>
                    </a:lnTo>
                    <a:lnTo>
                      <a:pt x="0" y="9117814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</p:sp>
          <p:sp>
            <p:nvSpPr>
              <p:cNvPr id="215" name="Google Shape;215;p7"/>
              <p:cNvSpPr/>
              <p:nvPr/>
            </p:nvSpPr>
            <p:spPr>
              <a:xfrm>
                <a:off x="1207619" y="2415239"/>
                <a:ext cx="6702575" cy="6702575"/>
              </a:xfrm>
              <a:custGeom>
                <a:rect b="b" l="l" r="r" t="t"/>
                <a:pathLst>
                  <a:path extrusionOk="0"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18BA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7"/>
              <p:cNvSpPr/>
              <p:nvPr/>
            </p:nvSpPr>
            <p:spPr>
              <a:xfrm>
                <a:off x="2445675" y="4891350"/>
                <a:ext cx="4226464" cy="4226464"/>
              </a:xfrm>
              <a:custGeom>
                <a:rect b="b" l="l" r="r" t="t"/>
                <a:pathLst>
                  <a:path extrusionOk="0"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0CFE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7"/>
              <p:cNvSpPr txBox="1"/>
              <p:nvPr/>
            </p:nvSpPr>
            <p:spPr>
              <a:xfrm>
                <a:off x="2640905" y="-2775033"/>
                <a:ext cx="3384600" cy="65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4001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199">
                    <a:solidFill>
                      <a:srgbClr val="2A2E3A"/>
                    </a:solidFill>
                  </a:rPr>
                  <a:t>Contract Type</a:t>
                </a:r>
                <a:endParaRPr>
                  <a:solidFill>
                    <a:srgbClr val="2A2E3A"/>
                  </a:solidFill>
                </a:endParaRPr>
              </a:p>
            </p:txBody>
          </p:sp>
          <p:sp>
            <p:nvSpPr>
              <p:cNvPr id="218" name="Google Shape;218;p7"/>
              <p:cNvSpPr txBox="1"/>
              <p:nvPr/>
            </p:nvSpPr>
            <p:spPr>
              <a:xfrm>
                <a:off x="2866538" y="6547582"/>
                <a:ext cx="3384600" cy="65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4001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199">
                    <a:solidFill>
                      <a:srgbClr val="2A2E3A"/>
                    </a:solidFill>
                  </a:rPr>
                  <a:t>Streaming</a:t>
                </a:r>
                <a:endParaRPr/>
              </a:p>
            </p:txBody>
          </p:sp>
          <p:sp>
            <p:nvSpPr>
              <p:cNvPr id="219" name="Google Shape;219;p7"/>
              <p:cNvSpPr txBox="1"/>
              <p:nvPr/>
            </p:nvSpPr>
            <p:spPr>
              <a:xfrm>
                <a:off x="2195246" y="-1068757"/>
                <a:ext cx="4572000" cy="65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4001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199">
                    <a:solidFill>
                      <a:srgbClr val="2A2E3A"/>
                    </a:solidFill>
                  </a:rPr>
                  <a:t>Monthly Charges</a:t>
                </a:r>
                <a:endParaRPr sz="3199">
                  <a:solidFill>
                    <a:srgbClr val="2A2E3A"/>
                  </a:solidFill>
                </a:endParaRPr>
              </a:p>
            </p:txBody>
          </p:sp>
        </p:grpSp>
      </p:grpSp>
      <p:sp>
        <p:nvSpPr>
          <p:cNvPr id="220" name="Google Shape;220;p7"/>
          <p:cNvSpPr txBox="1"/>
          <p:nvPr/>
        </p:nvSpPr>
        <p:spPr>
          <a:xfrm>
            <a:off x="11315700" y="3797025"/>
            <a:ext cx="3429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>
                <a:solidFill>
                  <a:srgbClr val="2A2E3A"/>
                </a:solidFill>
              </a:rPr>
              <a:t>Tenure Months</a:t>
            </a:r>
            <a:endParaRPr sz="3199">
              <a:solidFill>
                <a:srgbClr val="2A2E3A"/>
              </a:solidFill>
            </a:endParaRPr>
          </a:p>
        </p:txBody>
      </p:sp>
      <p:sp>
        <p:nvSpPr>
          <p:cNvPr id="221" name="Google Shape;221;p7"/>
          <p:cNvSpPr txBox="1"/>
          <p:nvPr/>
        </p:nvSpPr>
        <p:spPr>
          <a:xfrm>
            <a:off x="11315700" y="5579300"/>
            <a:ext cx="3429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>
                <a:solidFill>
                  <a:srgbClr val="2A2E3A"/>
                </a:solidFill>
              </a:rPr>
              <a:t>Payment Method</a:t>
            </a:r>
            <a:endParaRPr sz="3199">
              <a:solidFill>
                <a:srgbClr val="2A2E3A"/>
              </a:solidFill>
            </a:endParaRPr>
          </a:p>
        </p:txBody>
      </p:sp>
      <p:grpSp>
        <p:nvGrpSpPr>
          <p:cNvPr id="222" name="Google Shape;222;p7"/>
          <p:cNvGrpSpPr/>
          <p:nvPr/>
        </p:nvGrpSpPr>
        <p:grpSpPr>
          <a:xfrm>
            <a:off x="654800" y="3114225"/>
            <a:ext cx="3238296" cy="6139770"/>
            <a:chOff x="1002175" y="3117787"/>
            <a:chExt cx="3238296" cy="6139770"/>
          </a:xfrm>
        </p:grpSpPr>
        <p:grpSp>
          <p:nvGrpSpPr>
            <p:cNvPr id="223" name="Google Shape;223;p7"/>
            <p:cNvGrpSpPr/>
            <p:nvPr/>
          </p:nvGrpSpPr>
          <p:grpSpPr>
            <a:xfrm>
              <a:off x="1002175" y="8279475"/>
              <a:ext cx="3237890" cy="978083"/>
              <a:chOff x="-13972" y="0"/>
              <a:chExt cx="852772" cy="295422"/>
            </a:xfrm>
          </p:grpSpPr>
          <p:sp>
            <p:nvSpPr>
              <p:cNvPr id="224" name="Google Shape;224;p7"/>
              <p:cNvSpPr/>
              <p:nvPr/>
            </p:nvSpPr>
            <p:spPr>
              <a:xfrm>
                <a:off x="-13972" y="0"/>
                <a:ext cx="838907" cy="295387"/>
              </a:xfrm>
              <a:custGeom>
                <a:rect b="b" l="l" r="r" t="t"/>
                <a:pathLst>
                  <a:path extrusionOk="0" h="295387" w="838907">
                    <a:moveTo>
                      <a:pt x="147694" y="0"/>
                    </a:moveTo>
                    <a:lnTo>
                      <a:pt x="691214" y="0"/>
                    </a:lnTo>
                    <a:cubicBezTo>
                      <a:pt x="730384" y="0"/>
                      <a:pt x="767951" y="15561"/>
                      <a:pt x="795649" y="43258"/>
                    </a:cubicBezTo>
                    <a:cubicBezTo>
                      <a:pt x="823347" y="70956"/>
                      <a:pt x="838907" y="108523"/>
                      <a:pt x="838907" y="147694"/>
                    </a:cubicBezTo>
                    <a:lnTo>
                      <a:pt x="838907" y="147694"/>
                    </a:lnTo>
                    <a:cubicBezTo>
                      <a:pt x="838907" y="186864"/>
                      <a:pt x="823347" y="224431"/>
                      <a:pt x="795649" y="252129"/>
                    </a:cubicBezTo>
                    <a:cubicBezTo>
                      <a:pt x="767951" y="279827"/>
                      <a:pt x="730384" y="295387"/>
                      <a:pt x="691214" y="295387"/>
                    </a:cubicBezTo>
                    <a:lnTo>
                      <a:pt x="147694" y="295387"/>
                    </a:lnTo>
                    <a:cubicBezTo>
                      <a:pt x="108523" y="295387"/>
                      <a:pt x="70956" y="279827"/>
                      <a:pt x="43258" y="252129"/>
                    </a:cubicBezTo>
                    <a:cubicBezTo>
                      <a:pt x="15561" y="224431"/>
                      <a:pt x="0" y="186864"/>
                      <a:pt x="0" y="147694"/>
                    </a:cubicBezTo>
                    <a:lnTo>
                      <a:pt x="0" y="147694"/>
                    </a:lnTo>
                    <a:cubicBezTo>
                      <a:pt x="0" y="108523"/>
                      <a:pt x="15561" y="70956"/>
                      <a:pt x="43258" y="43258"/>
                    </a:cubicBezTo>
                    <a:cubicBezTo>
                      <a:pt x="70956" y="15561"/>
                      <a:pt x="108523" y="0"/>
                      <a:pt x="147694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7"/>
              <p:cNvSpPr txBox="1"/>
              <p:nvPr/>
            </p:nvSpPr>
            <p:spPr>
              <a:xfrm>
                <a:off x="0" y="20922"/>
                <a:ext cx="838800" cy="27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rgbClr val="718BAB"/>
                    </a:solidFill>
                  </a:rPr>
                  <a:t>Streaming</a:t>
                </a:r>
                <a:endParaRPr sz="2500"/>
              </a:p>
            </p:txBody>
          </p:sp>
        </p:grpSp>
        <p:grpSp>
          <p:nvGrpSpPr>
            <p:cNvPr id="226" name="Google Shape;226;p7"/>
            <p:cNvGrpSpPr/>
            <p:nvPr/>
          </p:nvGrpSpPr>
          <p:grpSpPr>
            <a:xfrm>
              <a:off x="1002175" y="6989025"/>
              <a:ext cx="3185246" cy="978083"/>
              <a:chOff x="0" y="0"/>
              <a:chExt cx="838907" cy="295422"/>
            </a:xfrm>
          </p:grpSpPr>
          <p:sp>
            <p:nvSpPr>
              <p:cNvPr id="227" name="Google Shape;227;p7"/>
              <p:cNvSpPr/>
              <p:nvPr/>
            </p:nvSpPr>
            <p:spPr>
              <a:xfrm>
                <a:off x="0" y="0"/>
                <a:ext cx="838907" cy="295387"/>
              </a:xfrm>
              <a:custGeom>
                <a:rect b="b" l="l" r="r" t="t"/>
                <a:pathLst>
                  <a:path extrusionOk="0" h="295387" w="838907">
                    <a:moveTo>
                      <a:pt x="147694" y="0"/>
                    </a:moveTo>
                    <a:lnTo>
                      <a:pt x="691214" y="0"/>
                    </a:lnTo>
                    <a:cubicBezTo>
                      <a:pt x="730384" y="0"/>
                      <a:pt x="767951" y="15561"/>
                      <a:pt x="795649" y="43258"/>
                    </a:cubicBezTo>
                    <a:cubicBezTo>
                      <a:pt x="823347" y="70956"/>
                      <a:pt x="838907" y="108523"/>
                      <a:pt x="838907" y="147694"/>
                    </a:cubicBezTo>
                    <a:lnTo>
                      <a:pt x="838907" y="147694"/>
                    </a:lnTo>
                    <a:cubicBezTo>
                      <a:pt x="838907" y="186864"/>
                      <a:pt x="823347" y="224431"/>
                      <a:pt x="795649" y="252129"/>
                    </a:cubicBezTo>
                    <a:cubicBezTo>
                      <a:pt x="767951" y="279827"/>
                      <a:pt x="730384" y="295387"/>
                      <a:pt x="691214" y="295387"/>
                    </a:cubicBezTo>
                    <a:lnTo>
                      <a:pt x="147694" y="295387"/>
                    </a:lnTo>
                    <a:cubicBezTo>
                      <a:pt x="108523" y="295387"/>
                      <a:pt x="70956" y="279827"/>
                      <a:pt x="43258" y="252129"/>
                    </a:cubicBezTo>
                    <a:cubicBezTo>
                      <a:pt x="15561" y="224431"/>
                      <a:pt x="0" y="186864"/>
                      <a:pt x="0" y="147694"/>
                    </a:cubicBezTo>
                    <a:lnTo>
                      <a:pt x="0" y="147694"/>
                    </a:lnTo>
                    <a:cubicBezTo>
                      <a:pt x="0" y="108523"/>
                      <a:pt x="15561" y="70956"/>
                      <a:pt x="43258" y="43258"/>
                    </a:cubicBezTo>
                    <a:cubicBezTo>
                      <a:pt x="70956" y="15561"/>
                      <a:pt x="108523" y="0"/>
                      <a:pt x="147694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7"/>
              <p:cNvSpPr txBox="1"/>
              <p:nvPr/>
            </p:nvSpPr>
            <p:spPr>
              <a:xfrm>
                <a:off x="0" y="20922"/>
                <a:ext cx="838800" cy="27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rgbClr val="718BAB"/>
                    </a:solidFill>
                  </a:rPr>
                  <a:t>Payment Method</a:t>
                </a:r>
                <a:endParaRPr sz="2500"/>
              </a:p>
            </p:txBody>
          </p:sp>
        </p:grpSp>
        <p:grpSp>
          <p:nvGrpSpPr>
            <p:cNvPr id="229" name="Google Shape;229;p7"/>
            <p:cNvGrpSpPr/>
            <p:nvPr/>
          </p:nvGrpSpPr>
          <p:grpSpPr>
            <a:xfrm>
              <a:off x="1002175" y="5691643"/>
              <a:ext cx="3185246" cy="984899"/>
              <a:chOff x="0" y="-2094"/>
              <a:chExt cx="838907" cy="297481"/>
            </a:xfrm>
          </p:grpSpPr>
          <p:sp>
            <p:nvSpPr>
              <p:cNvPr id="230" name="Google Shape;230;p7"/>
              <p:cNvSpPr/>
              <p:nvPr/>
            </p:nvSpPr>
            <p:spPr>
              <a:xfrm>
                <a:off x="0" y="0"/>
                <a:ext cx="838907" cy="295387"/>
              </a:xfrm>
              <a:custGeom>
                <a:rect b="b" l="l" r="r" t="t"/>
                <a:pathLst>
                  <a:path extrusionOk="0" h="295387" w="838907">
                    <a:moveTo>
                      <a:pt x="147694" y="0"/>
                    </a:moveTo>
                    <a:lnTo>
                      <a:pt x="691214" y="0"/>
                    </a:lnTo>
                    <a:cubicBezTo>
                      <a:pt x="730384" y="0"/>
                      <a:pt x="767951" y="15561"/>
                      <a:pt x="795649" y="43258"/>
                    </a:cubicBezTo>
                    <a:cubicBezTo>
                      <a:pt x="823347" y="70956"/>
                      <a:pt x="838907" y="108523"/>
                      <a:pt x="838907" y="147694"/>
                    </a:cubicBezTo>
                    <a:lnTo>
                      <a:pt x="838907" y="147694"/>
                    </a:lnTo>
                    <a:cubicBezTo>
                      <a:pt x="838907" y="186864"/>
                      <a:pt x="823347" y="224431"/>
                      <a:pt x="795649" y="252129"/>
                    </a:cubicBezTo>
                    <a:cubicBezTo>
                      <a:pt x="767951" y="279827"/>
                      <a:pt x="730384" y="295387"/>
                      <a:pt x="691214" y="295387"/>
                    </a:cubicBezTo>
                    <a:lnTo>
                      <a:pt x="147694" y="295387"/>
                    </a:lnTo>
                    <a:cubicBezTo>
                      <a:pt x="108523" y="295387"/>
                      <a:pt x="70956" y="279827"/>
                      <a:pt x="43258" y="252129"/>
                    </a:cubicBezTo>
                    <a:cubicBezTo>
                      <a:pt x="15561" y="224431"/>
                      <a:pt x="0" y="186864"/>
                      <a:pt x="0" y="147694"/>
                    </a:cubicBezTo>
                    <a:lnTo>
                      <a:pt x="0" y="147694"/>
                    </a:lnTo>
                    <a:cubicBezTo>
                      <a:pt x="0" y="108523"/>
                      <a:pt x="15561" y="70956"/>
                      <a:pt x="43258" y="43258"/>
                    </a:cubicBezTo>
                    <a:cubicBezTo>
                      <a:pt x="70956" y="15561"/>
                      <a:pt x="108523" y="0"/>
                      <a:pt x="147694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7"/>
              <p:cNvSpPr txBox="1"/>
              <p:nvPr/>
            </p:nvSpPr>
            <p:spPr>
              <a:xfrm>
                <a:off x="0" y="-2094"/>
                <a:ext cx="838800" cy="27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rgbClr val="718BAB"/>
                    </a:solidFill>
                  </a:rPr>
                  <a:t>Tenure Months</a:t>
                </a:r>
                <a:endParaRPr b="1" sz="2500">
                  <a:solidFill>
                    <a:srgbClr val="718BAB"/>
                  </a:solidFill>
                </a:endParaRPr>
              </a:p>
            </p:txBody>
          </p:sp>
        </p:grpSp>
        <p:grpSp>
          <p:nvGrpSpPr>
            <p:cNvPr id="232" name="Google Shape;232;p7"/>
            <p:cNvGrpSpPr/>
            <p:nvPr/>
          </p:nvGrpSpPr>
          <p:grpSpPr>
            <a:xfrm>
              <a:off x="1028700" y="4408125"/>
              <a:ext cx="3185246" cy="978083"/>
              <a:chOff x="0" y="0"/>
              <a:chExt cx="838907" cy="295422"/>
            </a:xfrm>
          </p:grpSpPr>
          <p:sp>
            <p:nvSpPr>
              <p:cNvPr id="233" name="Google Shape;233;p7"/>
              <p:cNvSpPr/>
              <p:nvPr/>
            </p:nvSpPr>
            <p:spPr>
              <a:xfrm>
                <a:off x="0" y="0"/>
                <a:ext cx="838907" cy="295387"/>
              </a:xfrm>
              <a:custGeom>
                <a:rect b="b" l="l" r="r" t="t"/>
                <a:pathLst>
                  <a:path extrusionOk="0" h="295387" w="838907">
                    <a:moveTo>
                      <a:pt x="147694" y="0"/>
                    </a:moveTo>
                    <a:lnTo>
                      <a:pt x="691214" y="0"/>
                    </a:lnTo>
                    <a:cubicBezTo>
                      <a:pt x="730384" y="0"/>
                      <a:pt x="767951" y="15561"/>
                      <a:pt x="795649" y="43258"/>
                    </a:cubicBezTo>
                    <a:cubicBezTo>
                      <a:pt x="823347" y="70956"/>
                      <a:pt x="838907" y="108523"/>
                      <a:pt x="838907" y="147694"/>
                    </a:cubicBezTo>
                    <a:lnTo>
                      <a:pt x="838907" y="147694"/>
                    </a:lnTo>
                    <a:cubicBezTo>
                      <a:pt x="838907" y="186864"/>
                      <a:pt x="823347" y="224431"/>
                      <a:pt x="795649" y="252129"/>
                    </a:cubicBezTo>
                    <a:cubicBezTo>
                      <a:pt x="767951" y="279827"/>
                      <a:pt x="730384" y="295387"/>
                      <a:pt x="691214" y="295387"/>
                    </a:cubicBezTo>
                    <a:lnTo>
                      <a:pt x="147694" y="295387"/>
                    </a:lnTo>
                    <a:cubicBezTo>
                      <a:pt x="108523" y="295387"/>
                      <a:pt x="70956" y="279827"/>
                      <a:pt x="43258" y="252129"/>
                    </a:cubicBezTo>
                    <a:cubicBezTo>
                      <a:pt x="15561" y="224431"/>
                      <a:pt x="0" y="186864"/>
                      <a:pt x="0" y="147694"/>
                    </a:cubicBezTo>
                    <a:lnTo>
                      <a:pt x="0" y="147694"/>
                    </a:lnTo>
                    <a:cubicBezTo>
                      <a:pt x="0" y="108523"/>
                      <a:pt x="15561" y="70956"/>
                      <a:pt x="43258" y="43258"/>
                    </a:cubicBezTo>
                    <a:cubicBezTo>
                      <a:pt x="70956" y="15561"/>
                      <a:pt x="108523" y="0"/>
                      <a:pt x="147694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7"/>
              <p:cNvSpPr txBox="1"/>
              <p:nvPr/>
            </p:nvSpPr>
            <p:spPr>
              <a:xfrm>
                <a:off x="0" y="20922"/>
                <a:ext cx="838800" cy="27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rgbClr val="718BAB"/>
                    </a:solidFill>
                  </a:rPr>
                  <a:t>Monthly Charges</a:t>
                </a:r>
                <a:endParaRPr b="1" sz="2500">
                  <a:solidFill>
                    <a:srgbClr val="718BAB"/>
                  </a:solidFill>
                </a:endParaRPr>
              </a:p>
            </p:txBody>
          </p:sp>
        </p:grpSp>
        <p:grpSp>
          <p:nvGrpSpPr>
            <p:cNvPr id="235" name="Google Shape;235;p7"/>
            <p:cNvGrpSpPr/>
            <p:nvPr/>
          </p:nvGrpSpPr>
          <p:grpSpPr>
            <a:xfrm>
              <a:off x="1002175" y="3117787"/>
              <a:ext cx="3238296" cy="977967"/>
              <a:chOff x="-30393" y="10477"/>
              <a:chExt cx="852879" cy="295387"/>
            </a:xfrm>
          </p:grpSpPr>
          <p:sp>
            <p:nvSpPr>
              <p:cNvPr id="236" name="Google Shape;236;p7"/>
              <p:cNvSpPr/>
              <p:nvPr/>
            </p:nvSpPr>
            <p:spPr>
              <a:xfrm>
                <a:off x="-16421" y="10477"/>
                <a:ext cx="838907" cy="295387"/>
              </a:xfrm>
              <a:custGeom>
                <a:rect b="b" l="l" r="r" t="t"/>
                <a:pathLst>
                  <a:path extrusionOk="0" h="295387" w="838907">
                    <a:moveTo>
                      <a:pt x="147694" y="0"/>
                    </a:moveTo>
                    <a:lnTo>
                      <a:pt x="691214" y="0"/>
                    </a:lnTo>
                    <a:cubicBezTo>
                      <a:pt x="730384" y="0"/>
                      <a:pt x="767951" y="15561"/>
                      <a:pt x="795649" y="43258"/>
                    </a:cubicBezTo>
                    <a:cubicBezTo>
                      <a:pt x="823347" y="70956"/>
                      <a:pt x="838907" y="108523"/>
                      <a:pt x="838907" y="147694"/>
                    </a:cubicBezTo>
                    <a:lnTo>
                      <a:pt x="838907" y="147694"/>
                    </a:lnTo>
                    <a:cubicBezTo>
                      <a:pt x="838907" y="186864"/>
                      <a:pt x="823347" y="224431"/>
                      <a:pt x="795649" y="252129"/>
                    </a:cubicBezTo>
                    <a:cubicBezTo>
                      <a:pt x="767951" y="279827"/>
                      <a:pt x="730384" y="295387"/>
                      <a:pt x="691214" y="295387"/>
                    </a:cubicBezTo>
                    <a:lnTo>
                      <a:pt x="147694" y="295387"/>
                    </a:lnTo>
                    <a:cubicBezTo>
                      <a:pt x="108523" y="295387"/>
                      <a:pt x="70956" y="279827"/>
                      <a:pt x="43258" y="252129"/>
                    </a:cubicBezTo>
                    <a:cubicBezTo>
                      <a:pt x="15561" y="224431"/>
                      <a:pt x="0" y="186864"/>
                      <a:pt x="0" y="147694"/>
                    </a:cubicBezTo>
                    <a:lnTo>
                      <a:pt x="0" y="147694"/>
                    </a:lnTo>
                    <a:cubicBezTo>
                      <a:pt x="0" y="108523"/>
                      <a:pt x="15561" y="70956"/>
                      <a:pt x="43258" y="43258"/>
                    </a:cubicBezTo>
                    <a:cubicBezTo>
                      <a:pt x="70956" y="15561"/>
                      <a:pt x="108523" y="0"/>
                      <a:pt x="147694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7"/>
              <p:cNvSpPr txBox="1"/>
              <p:nvPr/>
            </p:nvSpPr>
            <p:spPr>
              <a:xfrm>
                <a:off x="-30393" y="27793"/>
                <a:ext cx="838800" cy="27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rgbClr val="718BAB"/>
                    </a:solidFill>
                  </a:rPr>
                  <a:t>Contract Type</a:t>
                </a:r>
                <a:endParaRPr b="1" sz="2500">
                  <a:solidFill>
                    <a:srgbClr val="718BAB"/>
                  </a:solidFill>
                </a:endParaRPr>
              </a:p>
            </p:txBody>
          </p:sp>
        </p:grpSp>
      </p:grpSp>
      <p:grpSp>
        <p:nvGrpSpPr>
          <p:cNvPr id="238" name="Google Shape;238;p7"/>
          <p:cNvGrpSpPr/>
          <p:nvPr/>
        </p:nvGrpSpPr>
        <p:grpSpPr>
          <a:xfrm>
            <a:off x="3948399" y="3114224"/>
            <a:ext cx="5349158" cy="6185751"/>
            <a:chOff x="4571995" y="3126604"/>
            <a:chExt cx="4807800" cy="6185751"/>
          </a:xfrm>
        </p:grpSpPr>
        <p:sp>
          <p:nvSpPr>
            <p:cNvPr id="239" name="Google Shape;239;p7"/>
            <p:cNvSpPr txBox="1"/>
            <p:nvPr/>
          </p:nvSpPr>
          <p:spPr>
            <a:xfrm>
              <a:off x="4571998" y="4415267"/>
              <a:ext cx="3518700" cy="92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2A2E3A"/>
                  </a:solidFill>
                </a:rPr>
                <a:t>Average monthly charges for churners are ~$10 more </a:t>
              </a:r>
              <a:endParaRPr sz="2500"/>
            </a:p>
          </p:txBody>
        </p:sp>
        <p:sp>
          <p:nvSpPr>
            <p:cNvPr id="240" name="Google Shape;240;p7"/>
            <p:cNvSpPr txBox="1"/>
            <p:nvPr/>
          </p:nvSpPr>
          <p:spPr>
            <a:xfrm>
              <a:off x="4571998" y="5703941"/>
              <a:ext cx="3518700" cy="92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/>
                <a:t>Longer tenure lessens the </a:t>
              </a:r>
              <a:r>
                <a:rPr lang="en-US" sz="2500"/>
                <a:t>likelihood</a:t>
              </a:r>
              <a:r>
                <a:rPr lang="en-US" sz="2500"/>
                <a:t> of churning</a:t>
              </a:r>
              <a:endParaRPr sz="2500"/>
            </a:p>
          </p:txBody>
        </p:sp>
        <p:sp>
          <p:nvSpPr>
            <p:cNvPr id="241" name="Google Shape;241;p7"/>
            <p:cNvSpPr txBox="1"/>
            <p:nvPr/>
          </p:nvSpPr>
          <p:spPr>
            <a:xfrm>
              <a:off x="4571995" y="8352055"/>
              <a:ext cx="4807800" cy="9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>
                  <a:solidFill>
                    <a:srgbClr val="2A2E3A"/>
                  </a:solidFill>
                </a:rPr>
                <a:t>Issues with streaming services is a significant factor for churning</a:t>
              </a:r>
              <a:endParaRPr/>
            </a:p>
          </p:txBody>
        </p:sp>
        <p:sp>
          <p:nvSpPr>
            <p:cNvPr id="242" name="Google Shape;242;p7"/>
            <p:cNvSpPr txBox="1"/>
            <p:nvPr/>
          </p:nvSpPr>
          <p:spPr>
            <a:xfrm>
              <a:off x="4571995" y="7027980"/>
              <a:ext cx="4271400" cy="9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>
                  <a:solidFill>
                    <a:srgbClr val="2A2E3A"/>
                  </a:solidFill>
                </a:rPr>
                <a:t>Automatic payments preferred by half of non-churn customers </a:t>
              </a:r>
              <a:endParaRPr/>
            </a:p>
          </p:txBody>
        </p:sp>
        <p:sp>
          <p:nvSpPr>
            <p:cNvPr id="243" name="Google Shape;243;p7"/>
            <p:cNvSpPr txBox="1"/>
            <p:nvPr/>
          </p:nvSpPr>
          <p:spPr>
            <a:xfrm>
              <a:off x="4571998" y="3126604"/>
              <a:ext cx="3518700" cy="92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2A2E3A"/>
                  </a:solidFill>
                </a:rPr>
                <a:t>88% of churners are on a month-to-month contract</a:t>
              </a:r>
              <a:endParaRPr sz="250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"/>
          <p:cNvSpPr/>
          <p:nvPr/>
        </p:nvSpPr>
        <p:spPr>
          <a:xfrm>
            <a:off x="-6368488" y="-2938372"/>
            <a:ext cx="15978794" cy="15978794"/>
          </a:xfrm>
          <a:custGeom>
            <a:rect b="b" l="l" r="r" t="t"/>
            <a:pathLst>
              <a:path extrusionOk="0" h="15978794" w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49" name="Google Shape;249;p9"/>
          <p:cNvGrpSpPr/>
          <p:nvPr/>
        </p:nvGrpSpPr>
        <p:grpSpPr>
          <a:xfrm>
            <a:off x="1406299" y="3602163"/>
            <a:ext cx="5947531" cy="3244483"/>
            <a:chOff x="0" y="945883"/>
            <a:chExt cx="8370909" cy="4325977"/>
          </a:xfrm>
        </p:grpSpPr>
        <p:sp>
          <p:nvSpPr>
            <p:cNvPr id="250" name="Google Shape;250;p9"/>
            <p:cNvSpPr txBox="1"/>
            <p:nvPr/>
          </p:nvSpPr>
          <p:spPr>
            <a:xfrm>
              <a:off x="9" y="945883"/>
              <a:ext cx="8370900" cy="330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999">
                  <a:solidFill>
                    <a:srgbClr val="FFFFFF"/>
                  </a:solidFill>
                </a:rPr>
                <a:t>Incentivise: Contract Type</a:t>
              </a:r>
              <a:endParaRPr/>
            </a:p>
          </p:txBody>
        </p:sp>
        <p:sp>
          <p:nvSpPr>
            <p:cNvPr id="251" name="Google Shape;251;p9"/>
            <p:cNvSpPr txBox="1"/>
            <p:nvPr/>
          </p:nvSpPr>
          <p:spPr>
            <a:xfrm>
              <a:off x="0" y="4984460"/>
              <a:ext cx="69309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9"/>
          <p:cNvSpPr txBox="1"/>
          <p:nvPr/>
        </p:nvSpPr>
        <p:spPr>
          <a:xfrm>
            <a:off x="12966522" y="3473454"/>
            <a:ext cx="4292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9"/>
          <p:cNvSpPr txBox="1"/>
          <p:nvPr/>
        </p:nvSpPr>
        <p:spPr>
          <a:xfrm>
            <a:off x="9610300" y="3096175"/>
            <a:ext cx="80061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Month-to-month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contracts make up </a:t>
            </a: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88%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contracts amongst churners. Compared to 33% in retained customers.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factor to incentivise at customer sign-up in order to decrease the number of churners is </a:t>
            </a: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Contract Type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-231641" y="4252262"/>
            <a:ext cx="1247944" cy="1247944"/>
          </a:xfrm>
          <a:custGeom>
            <a:rect b="b" l="l" r="r" t="t"/>
            <a:pathLst>
              <a:path extrusionOk="0" h="1247944" w="1247944">
                <a:moveTo>
                  <a:pt x="0" y="0"/>
                </a:moveTo>
                <a:lnTo>
                  <a:pt x="1247943" y="0"/>
                </a:lnTo>
                <a:lnTo>
                  <a:pt x="1247943" y="1247944"/>
                </a:lnTo>
                <a:lnTo>
                  <a:pt x="0" y="12479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"/>
          <p:cNvSpPr/>
          <p:nvPr/>
        </p:nvSpPr>
        <p:spPr>
          <a:xfrm rot="673413">
            <a:off x="9283310" y="-2113117"/>
            <a:ext cx="13265113" cy="13265113"/>
          </a:xfrm>
          <a:custGeom>
            <a:rect b="b" l="l" r="r" t="t"/>
            <a:pathLst>
              <a:path extrusionOk="0" h="13265113" w="13265113">
                <a:moveTo>
                  <a:pt x="0" y="0"/>
                </a:moveTo>
                <a:lnTo>
                  <a:pt x="13265113" y="0"/>
                </a:lnTo>
                <a:lnTo>
                  <a:pt x="13265113" y="13265112"/>
                </a:lnTo>
                <a:lnTo>
                  <a:pt x="0" y="13265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60" name="Google Shape;260;p13"/>
          <p:cNvGrpSpPr/>
          <p:nvPr/>
        </p:nvGrpSpPr>
        <p:grpSpPr>
          <a:xfrm>
            <a:off x="1028700" y="4102991"/>
            <a:ext cx="1159668" cy="1159668"/>
            <a:chOff x="0" y="0"/>
            <a:chExt cx="812800" cy="812800"/>
          </a:xfrm>
        </p:grpSpPr>
        <p:sp>
          <p:nvSpPr>
            <p:cNvPr id="261" name="Google Shape;261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3"/>
          <p:cNvSpPr txBox="1"/>
          <p:nvPr/>
        </p:nvSpPr>
        <p:spPr>
          <a:xfrm>
            <a:off x="1028700" y="2616288"/>
            <a:ext cx="73335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799" u="none" cap="none" strike="noStrike">
                <a:solidFill>
                  <a:srgbClr val="718BAB"/>
                </a:solidFill>
                <a:latin typeface="Arial"/>
                <a:ea typeface="Arial"/>
                <a:cs typeface="Arial"/>
                <a:sym typeface="Arial"/>
              </a:rPr>
              <a:t>Connect </a:t>
            </a:r>
            <a:r>
              <a:rPr b="1" i="0" lang="en-US" sz="5799" u="none" cap="none" strike="noStrike">
                <a:solidFill>
                  <a:srgbClr val="2A2E3A"/>
                </a:solidFill>
                <a:latin typeface="Arial"/>
                <a:ea typeface="Arial"/>
                <a:cs typeface="Arial"/>
                <a:sym typeface="Arial"/>
              </a:rPr>
              <a:t>with us.</a:t>
            </a:r>
            <a:endParaRPr sz="200"/>
          </a:p>
        </p:txBody>
      </p:sp>
      <p:grpSp>
        <p:nvGrpSpPr>
          <p:cNvPr id="264" name="Google Shape;264;p13"/>
          <p:cNvGrpSpPr/>
          <p:nvPr/>
        </p:nvGrpSpPr>
        <p:grpSpPr>
          <a:xfrm>
            <a:off x="2910566" y="4128593"/>
            <a:ext cx="5208750" cy="1055815"/>
            <a:chOff x="0" y="-57150"/>
            <a:chExt cx="6945000" cy="1407754"/>
          </a:xfrm>
        </p:grpSpPr>
        <p:sp>
          <p:nvSpPr>
            <p:cNvPr id="265" name="Google Shape;265;p13"/>
            <p:cNvSpPr txBox="1"/>
            <p:nvPr/>
          </p:nvSpPr>
          <p:spPr>
            <a:xfrm>
              <a:off x="0" y="735004"/>
              <a:ext cx="6945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000" u="none" cap="none" strike="noStrike">
                  <a:solidFill>
                    <a:srgbClr val="2A2E3A"/>
                  </a:solidFill>
                  <a:latin typeface="Arial"/>
                  <a:ea typeface="Arial"/>
                  <a:cs typeface="Arial"/>
                  <a:sym typeface="Arial"/>
                </a:rPr>
                <a:t>hello@</a:t>
              </a:r>
              <a:r>
                <a:rPr b="1" lang="en-US" sz="3000">
                  <a:solidFill>
                    <a:srgbClr val="2A2E3A"/>
                  </a:solidFill>
                </a:rPr>
                <a:t>datacygnets</a:t>
              </a:r>
              <a:r>
                <a:rPr b="1" i="0" lang="en-US" sz="3000" u="none" cap="none" strike="noStrike">
                  <a:solidFill>
                    <a:srgbClr val="2A2E3A"/>
                  </a:solidFill>
                  <a:latin typeface="Arial"/>
                  <a:ea typeface="Arial"/>
                  <a:cs typeface="Arial"/>
                  <a:sym typeface="Arial"/>
                </a:rPr>
                <a:t>.com</a:t>
              </a:r>
              <a:endParaRPr/>
            </a:p>
          </p:txBody>
        </p:sp>
        <p:sp>
          <p:nvSpPr>
            <p:cNvPr id="266" name="Google Shape;266;p13"/>
            <p:cNvSpPr txBox="1"/>
            <p:nvPr/>
          </p:nvSpPr>
          <p:spPr>
            <a:xfrm>
              <a:off x="0" y="-57150"/>
              <a:ext cx="6944859" cy="5786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99" u="none" cap="none" strike="noStrike">
                  <a:solidFill>
                    <a:srgbClr val="2A2E3A"/>
                  </a:solidFill>
                  <a:latin typeface="Arial"/>
                  <a:ea typeface="Arial"/>
                  <a:cs typeface="Arial"/>
                  <a:sym typeface="Arial"/>
                </a:rPr>
                <a:t>Email</a:t>
              </a:r>
              <a:endParaRPr/>
            </a:p>
          </p:txBody>
        </p:sp>
      </p:grpSp>
      <p:grpSp>
        <p:nvGrpSpPr>
          <p:cNvPr id="267" name="Google Shape;267;p13"/>
          <p:cNvGrpSpPr/>
          <p:nvPr/>
        </p:nvGrpSpPr>
        <p:grpSpPr>
          <a:xfrm>
            <a:off x="2910566" y="6136386"/>
            <a:ext cx="5208750" cy="1055816"/>
            <a:chOff x="0" y="-57150"/>
            <a:chExt cx="6945000" cy="1407754"/>
          </a:xfrm>
        </p:grpSpPr>
        <p:sp>
          <p:nvSpPr>
            <p:cNvPr id="268" name="Google Shape;268;p13"/>
            <p:cNvSpPr txBox="1"/>
            <p:nvPr/>
          </p:nvSpPr>
          <p:spPr>
            <a:xfrm>
              <a:off x="0" y="735004"/>
              <a:ext cx="6945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000" u="none" cap="none" strike="noStrike">
                  <a:solidFill>
                    <a:srgbClr val="2A2E3A"/>
                  </a:solidFill>
                  <a:latin typeface="Arial"/>
                  <a:ea typeface="Arial"/>
                  <a:cs typeface="Arial"/>
                  <a:sym typeface="Arial"/>
                </a:rPr>
                <a:t>@</a:t>
              </a:r>
              <a:r>
                <a:rPr b="1" lang="en-US" sz="3000">
                  <a:solidFill>
                    <a:srgbClr val="2A2E3A"/>
                  </a:solidFill>
                </a:rPr>
                <a:t>datacygnets</a:t>
              </a:r>
              <a:endParaRPr/>
            </a:p>
          </p:txBody>
        </p:sp>
        <p:sp>
          <p:nvSpPr>
            <p:cNvPr id="269" name="Google Shape;269;p13"/>
            <p:cNvSpPr txBox="1"/>
            <p:nvPr/>
          </p:nvSpPr>
          <p:spPr>
            <a:xfrm>
              <a:off x="0" y="-57150"/>
              <a:ext cx="69450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99" u="none" cap="none" strike="noStrike">
                  <a:solidFill>
                    <a:srgbClr val="2A2E3A"/>
                  </a:solidFill>
                  <a:latin typeface="Arial"/>
                  <a:ea typeface="Arial"/>
                  <a:cs typeface="Arial"/>
                  <a:sym typeface="Arial"/>
                </a:rPr>
                <a:t>Social Media</a:t>
              </a:r>
              <a:endParaRPr/>
            </a:p>
          </p:txBody>
        </p:sp>
      </p:grpSp>
      <p:grpSp>
        <p:nvGrpSpPr>
          <p:cNvPr id="270" name="Google Shape;270;p13"/>
          <p:cNvGrpSpPr/>
          <p:nvPr/>
        </p:nvGrpSpPr>
        <p:grpSpPr>
          <a:xfrm>
            <a:off x="2910566" y="8144182"/>
            <a:ext cx="5208750" cy="1055815"/>
            <a:chOff x="0" y="-57150"/>
            <a:chExt cx="6945000" cy="1407754"/>
          </a:xfrm>
        </p:grpSpPr>
        <p:sp>
          <p:nvSpPr>
            <p:cNvPr id="271" name="Google Shape;271;p13"/>
            <p:cNvSpPr txBox="1"/>
            <p:nvPr/>
          </p:nvSpPr>
          <p:spPr>
            <a:xfrm>
              <a:off x="0" y="735004"/>
              <a:ext cx="6945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000" u="none" cap="none" strike="noStrike">
                  <a:solidFill>
                    <a:srgbClr val="2A2E3A"/>
                  </a:solidFill>
                  <a:latin typeface="Arial"/>
                  <a:ea typeface="Arial"/>
                  <a:cs typeface="Arial"/>
                  <a:sym typeface="Arial"/>
                </a:rPr>
                <a:t>1234-567890</a:t>
              </a:r>
              <a:endParaRPr/>
            </a:p>
          </p:txBody>
        </p:sp>
        <p:sp>
          <p:nvSpPr>
            <p:cNvPr id="272" name="Google Shape;272;p13"/>
            <p:cNvSpPr txBox="1"/>
            <p:nvPr/>
          </p:nvSpPr>
          <p:spPr>
            <a:xfrm>
              <a:off x="0" y="-57150"/>
              <a:ext cx="6944859" cy="5786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99" u="none" cap="none" strike="noStrike">
                  <a:solidFill>
                    <a:srgbClr val="2A2E3A"/>
                  </a:solidFill>
                  <a:latin typeface="Arial"/>
                  <a:ea typeface="Arial"/>
                  <a:cs typeface="Arial"/>
                  <a:sym typeface="Arial"/>
                </a:rPr>
                <a:t>Call us</a:t>
              </a:r>
              <a:endParaRPr/>
            </a:p>
          </p:txBody>
        </p:sp>
      </p:grpSp>
      <p:sp>
        <p:nvSpPr>
          <p:cNvPr id="273" name="Google Shape;273;p13"/>
          <p:cNvSpPr/>
          <p:nvPr/>
        </p:nvSpPr>
        <p:spPr>
          <a:xfrm>
            <a:off x="1417102" y="4535596"/>
            <a:ext cx="382865" cy="294458"/>
          </a:xfrm>
          <a:custGeom>
            <a:rect b="b" l="l" r="r" t="t"/>
            <a:pathLst>
              <a:path extrusionOk="0" h="294458" w="382865">
                <a:moveTo>
                  <a:pt x="0" y="0"/>
                </a:moveTo>
                <a:lnTo>
                  <a:pt x="382865" y="0"/>
                </a:lnTo>
                <a:lnTo>
                  <a:pt x="382865" y="294458"/>
                </a:lnTo>
                <a:lnTo>
                  <a:pt x="0" y="2944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74" name="Google Shape;274;p13"/>
          <p:cNvGrpSpPr/>
          <p:nvPr/>
        </p:nvGrpSpPr>
        <p:grpSpPr>
          <a:xfrm>
            <a:off x="1028700" y="6081809"/>
            <a:ext cx="1159668" cy="1159668"/>
            <a:chOff x="0" y="0"/>
            <a:chExt cx="812800" cy="812800"/>
          </a:xfrm>
        </p:grpSpPr>
        <p:sp>
          <p:nvSpPr>
            <p:cNvPr id="275" name="Google Shape;275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" name="Google Shape;277;p13"/>
          <p:cNvGrpSpPr/>
          <p:nvPr/>
        </p:nvGrpSpPr>
        <p:grpSpPr>
          <a:xfrm>
            <a:off x="1028700" y="8050116"/>
            <a:ext cx="1159668" cy="1159668"/>
            <a:chOff x="0" y="0"/>
            <a:chExt cx="812800" cy="812800"/>
          </a:xfrm>
        </p:grpSpPr>
        <p:sp>
          <p:nvSpPr>
            <p:cNvPr id="278" name="Google Shape;278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p13"/>
          <p:cNvSpPr/>
          <p:nvPr/>
        </p:nvSpPr>
        <p:spPr>
          <a:xfrm>
            <a:off x="1375202" y="6440191"/>
            <a:ext cx="466664" cy="442906"/>
          </a:xfrm>
          <a:custGeom>
            <a:rect b="b" l="l" r="r" t="t"/>
            <a:pathLst>
              <a:path extrusionOk="0" h="442906" w="466664">
                <a:moveTo>
                  <a:pt x="0" y="0"/>
                </a:moveTo>
                <a:lnTo>
                  <a:pt x="466664" y="0"/>
                </a:lnTo>
                <a:lnTo>
                  <a:pt x="466664" y="442906"/>
                </a:lnTo>
                <a:lnTo>
                  <a:pt x="0" y="442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13"/>
          <p:cNvSpPr/>
          <p:nvPr/>
        </p:nvSpPr>
        <p:spPr>
          <a:xfrm>
            <a:off x="1447093" y="8408419"/>
            <a:ext cx="322882" cy="443062"/>
          </a:xfrm>
          <a:custGeom>
            <a:rect b="b" l="l" r="r" t="t"/>
            <a:pathLst>
              <a:path extrusionOk="0" h="443062" w="322882">
                <a:moveTo>
                  <a:pt x="0" y="0"/>
                </a:moveTo>
                <a:lnTo>
                  <a:pt x="322882" y="0"/>
                </a:lnTo>
                <a:lnTo>
                  <a:pt x="322882" y="443062"/>
                </a:lnTo>
                <a:lnTo>
                  <a:pt x="0" y="443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82" name="Google Shape;282;p13" title="Data_Cygnets_logo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359998">
            <a:off x="11965658" y="569233"/>
            <a:ext cx="7900417" cy="790041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3"/>
          <p:cNvSpPr txBox="1"/>
          <p:nvPr/>
        </p:nvSpPr>
        <p:spPr>
          <a:xfrm>
            <a:off x="967350" y="521075"/>
            <a:ext cx="7333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99">
                <a:solidFill>
                  <a:srgbClr val="718BAB"/>
                </a:solidFill>
              </a:rPr>
              <a:t>Thank you!</a:t>
            </a:r>
            <a:endParaRPr b="1" sz="7599">
              <a:solidFill>
                <a:srgbClr val="2A2E3A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